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1"/>
  </p:notesMasterIdLst>
  <p:handoutMasterIdLst>
    <p:handoutMasterId r:id="rId42"/>
  </p:handoutMasterIdLst>
  <p:sldIdLst>
    <p:sldId id="310" r:id="rId5"/>
    <p:sldId id="309" r:id="rId6"/>
    <p:sldId id="311" r:id="rId7"/>
    <p:sldId id="312" r:id="rId8"/>
    <p:sldId id="313" r:id="rId9"/>
    <p:sldId id="314" r:id="rId10"/>
    <p:sldId id="315" r:id="rId11"/>
    <p:sldId id="316" r:id="rId12"/>
    <p:sldId id="317" r:id="rId13"/>
    <p:sldId id="318" r:id="rId14"/>
    <p:sldId id="319" r:id="rId15"/>
    <p:sldId id="320" r:id="rId16"/>
    <p:sldId id="321" r:id="rId17"/>
    <p:sldId id="326" r:id="rId18"/>
    <p:sldId id="327" r:id="rId19"/>
    <p:sldId id="328" r:id="rId20"/>
    <p:sldId id="329" r:id="rId21"/>
    <p:sldId id="330" r:id="rId22"/>
    <p:sldId id="331" r:id="rId23"/>
    <p:sldId id="332" r:id="rId24"/>
    <p:sldId id="333" r:id="rId25"/>
    <p:sldId id="334" r:id="rId26"/>
    <p:sldId id="338" r:id="rId27"/>
    <p:sldId id="337" r:id="rId28"/>
    <p:sldId id="325" r:id="rId29"/>
    <p:sldId id="339" r:id="rId30"/>
    <p:sldId id="324" r:id="rId31"/>
    <p:sldId id="335" r:id="rId32"/>
    <p:sldId id="340" r:id="rId33"/>
    <p:sldId id="341" r:id="rId34"/>
    <p:sldId id="342" r:id="rId35"/>
    <p:sldId id="343" r:id="rId36"/>
    <p:sldId id="344" r:id="rId37"/>
    <p:sldId id="345" r:id="rId38"/>
    <p:sldId id="323" r:id="rId39"/>
    <p:sldId id="32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AE8"/>
    <a:srgbClr val="47697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95394" autoAdjust="0"/>
  </p:normalViewPr>
  <p:slideViewPr>
    <p:cSldViewPr snapToGrid="0">
      <p:cViewPr>
        <p:scale>
          <a:sx n="75" d="100"/>
          <a:sy n="75" d="100"/>
        </p:scale>
        <p:origin x="2112" y="7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3/19/2025</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3/19/2025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4">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2"/>
            <a:ext cx="12192000" cy="6858000"/>
          </a:xfrm>
          <a:prstGeom prst="rect">
            <a:avLst/>
          </a:prstGeo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1199909" y="2335192"/>
            <a:ext cx="9792182" cy="2187616"/>
          </a:xfrm>
          <a:prstGeom prst="rect">
            <a:avLst/>
          </a:prstGeom>
          <a:noFill/>
          <a:ln w="38100">
            <a:solidFill>
              <a:schemeClr val="accent1"/>
            </a:solidFill>
          </a:ln>
        </p:spPr>
        <p:txBody>
          <a:bodyPr lIns="914400" tIns="91440" rIns="914400" anchor="ctr"/>
          <a:lstStyle>
            <a:lvl1pPr algn="ctr">
              <a:defRPr sz="5400" b="1" cap="all" spc="100" baseline="0">
                <a:solidFill>
                  <a:schemeClr val="accent1"/>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5E8994-67B0-7A02-C300-3232691564F0}"/>
              </a:ext>
              <a:ext uri="{C183D7F6-B498-43B3-948B-1728B52AA6E4}">
                <adec:decorative xmlns:adec="http://schemas.microsoft.com/office/drawing/2017/decorative" val="1"/>
              </a:ext>
            </a:extLst>
          </p:cNvPr>
          <p:cNvSpPr/>
          <p:nvPr userDrawn="1"/>
        </p:nvSpPr>
        <p:spPr>
          <a:xfrm>
            <a:off x="4532671" y="0"/>
            <a:ext cx="7659329" cy="6858000"/>
          </a:xfrm>
          <a:prstGeom prst="rect">
            <a:avLst/>
          </a:prstGeom>
          <a:solidFill>
            <a:schemeClr val="accent2">
              <a:lumMod val="40000"/>
              <a:lumOff val="6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933791" y="787869"/>
            <a:ext cx="2743200" cy="2142144"/>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Click to add title</a:t>
            </a:r>
          </a:p>
        </p:txBody>
      </p:sp>
      <p:sp>
        <p:nvSpPr>
          <p:cNvPr id="12" name="Text Placeholder 11">
            <a:extLst>
              <a:ext uri="{FF2B5EF4-FFF2-40B4-BE49-F238E27FC236}">
                <a16:creationId xmlns:a16="http://schemas.microsoft.com/office/drawing/2014/main" id="{2EA6B5C4-24E3-C021-071B-DFF6C6CC497B}"/>
              </a:ext>
            </a:extLst>
          </p:cNvPr>
          <p:cNvSpPr>
            <a:spLocks noGrp="1"/>
          </p:cNvSpPr>
          <p:nvPr>
            <p:ph type="body" sz="quarter" idx="16" hasCustomPrompt="1"/>
          </p:nvPr>
        </p:nvSpPr>
        <p:spPr>
          <a:xfrm>
            <a:off x="933449" y="3429000"/>
            <a:ext cx="2920796" cy="2927350"/>
          </a:xfrm>
          <a:prstGeom prst="rect">
            <a:avLst/>
          </a:prstGeom>
        </p:spPr>
        <p:txBody>
          <a:bodyPr/>
          <a:lstStyle>
            <a:lvl1pPr marL="0" indent="0">
              <a:lnSpc>
                <a:spcPct val="125000"/>
              </a:lnSpc>
              <a:spcBef>
                <a:spcPts val="0"/>
              </a:spcBef>
              <a:spcAft>
                <a:spcPts val="600"/>
              </a:spcAft>
              <a:buNone/>
              <a:defRPr sz="1800" spc="100" baseline="0"/>
            </a:lvl1pPr>
            <a:lvl2pPr marL="457200" indent="0">
              <a:lnSpc>
                <a:spcPct val="125000"/>
              </a:lnSpc>
              <a:spcBef>
                <a:spcPts val="0"/>
              </a:spcBef>
              <a:spcAft>
                <a:spcPts val="600"/>
              </a:spcAft>
              <a:buNone/>
              <a:defRPr sz="1600" spc="100" baseline="0"/>
            </a:lvl2pPr>
            <a:lvl3pPr marL="914400" indent="0">
              <a:lnSpc>
                <a:spcPct val="125000"/>
              </a:lnSpc>
              <a:spcBef>
                <a:spcPts val="0"/>
              </a:spcBef>
              <a:spcAft>
                <a:spcPts val="600"/>
              </a:spcAft>
              <a:buNone/>
              <a:defRPr sz="1400" spc="100" baseline="0"/>
            </a:lvl3pPr>
            <a:lvl4pPr marL="1371600" indent="0">
              <a:lnSpc>
                <a:spcPct val="125000"/>
              </a:lnSpc>
              <a:spcBef>
                <a:spcPts val="0"/>
              </a:spcBef>
              <a:spcAft>
                <a:spcPts val="600"/>
              </a:spcAft>
              <a:buNone/>
              <a:defRPr sz="1200" spc="100" baseline="0"/>
            </a:lvl4pPr>
            <a:lvl5pPr marL="1828800" indent="0">
              <a:lnSpc>
                <a:spcPct val="125000"/>
              </a:lnSpc>
              <a:spcBef>
                <a:spcPts val="0"/>
              </a:spcBef>
              <a:spcAft>
                <a:spcPts val="600"/>
              </a:spcAft>
              <a:buNone/>
              <a:defRPr sz="12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5220928" y="787869"/>
            <a:ext cx="6292646" cy="5432263"/>
          </a:xfrm>
          <a:prstGeom prst="rect">
            <a:avLst/>
          </a:prstGeom>
        </p:spPr>
        <p:txBody>
          <a:bodyPr/>
          <a:lstStyle>
            <a:lvl1pPr marL="0" indent="0" algn="ctr">
              <a:buNone/>
              <a:defRPr sz="1800" cap="all" baseline="0">
                <a:solidFill>
                  <a:schemeClr val="tx1"/>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10559" y="1"/>
            <a:ext cx="4952999" cy="2182482"/>
          </a:xfrm>
          <a:prstGeom prst="rect">
            <a:avLst/>
          </a:prstGeom>
          <a:solidFill>
            <a:schemeClr val="accent2">
              <a:alpha val="92000"/>
            </a:schemeClr>
          </a:solidFill>
        </p:spPr>
        <p:txBody>
          <a:bodyPr lIns="731520" rIns="731520" anchor="ctr"/>
          <a:lstStyle>
            <a:lvl1pPr algn="ctr">
              <a:defRPr sz="2400" cap="all" spc="100" baseline="0">
                <a:solidFill>
                  <a:schemeClr val="bg1"/>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942932" y="0"/>
            <a:ext cx="7249067" cy="2182483"/>
          </a:xfrm>
          <a:prstGeom prst="rect">
            <a:avLst/>
          </a:prstGeom>
        </p:spPr>
        <p:txBody>
          <a:bodyPr/>
          <a:lstStyle>
            <a:lvl1pPr marL="0" indent="0" algn="ctr">
              <a:buNone/>
              <a:defRPr/>
            </a:lvl1pPr>
          </a:lstStyle>
          <a:p>
            <a:r>
              <a:rPr lang="en-US" dirty="0"/>
              <a:t>Click to add photo</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2924355"/>
            <a:ext cx="3769525" cy="3300645"/>
          </a:xfrm>
          <a:prstGeom prst="rect">
            <a:avLst/>
          </a:prstGeom>
        </p:spPr>
        <p:txBody>
          <a:bodyPr anchor="t"/>
          <a:lstStyle>
            <a:lvl1pPr marL="0" indent="0" algn="l">
              <a:lnSpc>
                <a:spcPct val="125000"/>
              </a:lnSpc>
              <a:spcBef>
                <a:spcPts val="0"/>
              </a:spcBef>
              <a:spcAft>
                <a:spcPts val="600"/>
              </a:spcAft>
              <a:buNone/>
              <a:defRPr sz="1800" cap="none" spc="100" baseline="0">
                <a:solidFill>
                  <a:schemeClr val="tx1"/>
                </a:solidFill>
                <a:latin typeface="+mn-lt"/>
              </a:defRPr>
            </a:lvl1pPr>
          </a:lstStyle>
          <a:p>
            <a:pPr lvl="0"/>
            <a:r>
              <a:rPr lang="en-US" dirty="0"/>
              <a:t>Click to add text</a:t>
            </a:r>
          </a:p>
        </p:txBody>
      </p:sp>
      <p:sp>
        <p:nvSpPr>
          <p:cNvPr id="6" name="Content Placeholder 5">
            <a:extLst>
              <a:ext uri="{FF2B5EF4-FFF2-40B4-BE49-F238E27FC236}">
                <a16:creationId xmlns:a16="http://schemas.microsoft.com/office/drawing/2014/main" id="{46E5C19A-AE6A-FEDE-6B3C-9B1701F4C501}"/>
              </a:ext>
            </a:extLst>
          </p:cNvPr>
          <p:cNvSpPr>
            <a:spLocks noGrp="1"/>
          </p:cNvSpPr>
          <p:nvPr>
            <p:ph sz="quarter" idx="13" hasCustomPrompt="1"/>
          </p:nvPr>
        </p:nvSpPr>
        <p:spPr>
          <a:xfrm>
            <a:off x="4933262" y="2932801"/>
            <a:ext cx="6411912" cy="3300851"/>
          </a:xfrm>
          <a:prstGeom prst="rect">
            <a:avLst/>
          </a:prstGeom>
        </p:spPr>
        <p:txBody>
          <a:bodyPr/>
          <a:lstStyle>
            <a:lvl1pPr marL="283464" indent="-283464">
              <a:lnSpc>
                <a:spcPct val="125000"/>
              </a:lnSpc>
              <a:spcBef>
                <a:spcPts val="0"/>
              </a:spcBef>
              <a:spcAft>
                <a:spcPts val="0"/>
              </a:spcAft>
              <a:defRPr sz="1800" spc="100" baseline="0"/>
            </a:lvl1pPr>
            <a:lvl2pPr marL="914400" indent="-283464">
              <a:lnSpc>
                <a:spcPct val="125000"/>
              </a:lnSpc>
              <a:spcBef>
                <a:spcPts val="0"/>
              </a:spcBef>
              <a:spcAft>
                <a:spcPts val="0"/>
              </a:spcAft>
              <a:defRPr sz="1800" spc="100" baseline="0"/>
            </a:lvl2pPr>
            <a:lvl3pPr marL="1371600" indent="-283464">
              <a:lnSpc>
                <a:spcPct val="125000"/>
              </a:lnSpc>
              <a:spcBef>
                <a:spcPts val="0"/>
              </a:spcBef>
              <a:spcAft>
                <a:spcPts val="0"/>
              </a:spcAft>
              <a:defRPr sz="1800" spc="100" baseline="0"/>
            </a:lvl3pPr>
            <a:lvl4pPr marL="1828800" indent="-283464">
              <a:lnSpc>
                <a:spcPct val="125000"/>
              </a:lnSpc>
              <a:spcBef>
                <a:spcPts val="0"/>
              </a:spcBef>
              <a:spcAft>
                <a:spcPts val="0"/>
              </a:spcAft>
              <a:defRPr sz="1800" spc="100" baseline="0"/>
            </a:lvl4pPr>
            <a:lvl5pPr marL="2286000" indent="-283464">
              <a:lnSpc>
                <a:spcPct val="125000"/>
              </a:lnSpc>
              <a:spcBef>
                <a:spcPts val="0"/>
              </a:spcBef>
              <a:spcAft>
                <a:spcPts val="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6722F2-1968-8B82-9382-187D808D9CAE}"/>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838200" y="241541"/>
            <a:ext cx="10515600" cy="1215894"/>
          </a:xfrm>
          <a:prstGeom prst="rect">
            <a:avLst/>
          </a:prstGeom>
        </p:spPr>
        <p:txBody>
          <a:bodyPr anchor="b"/>
          <a:lstStyle>
            <a:lvl1pPr algn="ctr">
              <a:defRPr sz="2400" cap="all" spc="100" baseline="0">
                <a:solidFill>
                  <a:schemeClr val="tx2"/>
                </a:solidFill>
              </a:defRPr>
            </a:lvl1pPr>
          </a:lstStyle>
          <a:p>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859468" y="2674190"/>
            <a:ext cx="10494331" cy="360584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accent5">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130061" y="1541398"/>
            <a:ext cx="4442603" cy="2124827"/>
          </a:xfrm>
          <a:prstGeom prst="rect">
            <a:avLst/>
          </a:prstGeom>
          <a:noFill/>
          <a:ln w="28575">
            <a:solidFill>
              <a:schemeClr val="tx1"/>
            </a:solidFill>
          </a:ln>
        </p:spPr>
        <p:txBody>
          <a:bodyPr anchor="ctr"/>
          <a:lstStyle>
            <a:lvl1pPr algn="ctr">
              <a:defRPr sz="2400" cap="all" spc="100" baseline="0">
                <a:solidFill>
                  <a:schemeClr val="tx1"/>
                </a:solidFill>
              </a:defRPr>
            </a:lvl1pPr>
          </a:lstStyle>
          <a:p>
            <a:r>
              <a:rPr lang="en-US" dirty="0"/>
              <a:t>Add 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1130061" y="3984426"/>
            <a:ext cx="4442603" cy="2424999"/>
          </a:xfrm>
          <a:prstGeom prst="rect">
            <a:avLst/>
          </a:prstGeom>
        </p:spPr>
        <p:txBody>
          <a:bodyPr anchor="t"/>
          <a:lstStyle>
            <a:lvl1pPr marL="0" indent="0" algn="ctr">
              <a:lnSpc>
                <a:spcPct val="125000"/>
              </a:lnSpc>
              <a:spcBef>
                <a:spcPts val="0"/>
              </a:spcBef>
              <a:spcAft>
                <a:spcPts val="600"/>
              </a:spcAft>
              <a:buNone/>
              <a:defRPr sz="1800" cap="none" spc="100" baseline="0">
                <a:solidFill>
                  <a:schemeClr val="tx1"/>
                </a:solidFill>
                <a:latin typeface="+mn-lt"/>
              </a:defRPr>
            </a:lvl1pPr>
          </a:lstStyle>
          <a:p>
            <a:pPr lvl="0"/>
            <a:r>
              <a:rPr lang="en-US" dirty="0"/>
              <a:t>Click to add text</a:t>
            </a:r>
          </a:p>
        </p:txBody>
      </p:sp>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6771736" y="0"/>
            <a:ext cx="5420263" cy="6858000"/>
          </a:xfrm>
          <a:prstGeom prst="rect">
            <a:avLst/>
          </a:prstGeo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4257799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0" y="0"/>
            <a:ext cx="6772276" cy="6858000"/>
          </a:xfrm>
          <a:prstGeom prst="rect">
            <a:avLst/>
          </a:prstGeom>
          <a:solidFill>
            <a:schemeClr val="accent4">
              <a:lumMod val="60000"/>
              <a:lumOff val="40000"/>
            </a:schemeClr>
          </a:solidFill>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224747" y="2365057"/>
            <a:ext cx="4377400" cy="2160644"/>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2" name="Text Placeholder 11">
            <a:extLst>
              <a:ext uri="{FF2B5EF4-FFF2-40B4-BE49-F238E27FC236}">
                <a16:creationId xmlns:a16="http://schemas.microsoft.com/office/drawing/2014/main" id="{FB3EFFF7-FFC6-16DF-B4AB-DD5A1A1DA92A}"/>
              </a:ext>
            </a:extLst>
          </p:cNvPr>
          <p:cNvSpPr>
            <a:spLocks noGrp="1"/>
          </p:cNvSpPr>
          <p:nvPr>
            <p:ph type="body" sz="quarter" idx="12" hasCustomPrompt="1"/>
          </p:nvPr>
        </p:nvSpPr>
        <p:spPr>
          <a:xfrm>
            <a:off x="3427896" y="0"/>
            <a:ext cx="3344379" cy="6858000"/>
          </a:xfrm>
          <a:custGeom>
            <a:avLst/>
            <a:gdLst>
              <a:gd name="connsiteX0" fmla="*/ 0 w 3344379"/>
              <a:gd name="connsiteY0" fmla="*/ 0 h 6858000"/>
              <a:gd name="connsiteX1" fmla="*/ 3344379 w 3344379"/>
              <a:gd name="connsiteY1" fmla="*/ 0 h 6858000"/>
              <a:gd name="connsiteX2" fmla="*/ 3344379 w 3344379"/>
              <a:gd name="connsiteY2" fmla="*/ 6858000 h 6858000"/>
              <a:gd name="connsiteX3" fmla="*/ 0 w 334437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44379" h="6858000">
                <a:moveTo>
                  <a:pt x="0" y="0"/>
                </a:moveTo>
                <a:lnTo>
                  <a:pt x="3344379" y="0"/>
                </a:lnTo>
                <a:lnTo>
                  <a:pt x="3344379" y="6858000"/>
                </a:lnTo>
                <a:lnTo>
                  <a:pt x="0" y="6858000"/>
                </a:lnTo>
                <a:close/>
              </a:path>
            </a:pathLst>
          </a:custGeom>
          <a:solidFill>
            <a:schemeClr val="accent5">
              <a:alpha val="10000"/>
            </a:schemeClr>
          </a:solidFill>
        </p:spPr>
        <p:txBody>
          <a:bodyPr wrap="square">
            <a:noAutofit/>
          </a:bodyPr>
          <a:lstStyle>
            <a:lvl1pPr marL="0" indent="0">
              <a:buNone/>
              <a:defRPr>
                <a:noFill/>
              </a:defRPr>
            </a:lvl1pPr>
          </a:lstStyle>
          <a:p>
            <a:pPr lvl="0"/>
            <a:r>
              <a:rPr lang="en-US" dirty="0"/>
              <a:t>Blank</a:t>
            </a:r>
          </a:p>
        </p:txBody>
      </p:sp>
      <p:sp>
        <p:nvSpPr>
          <p:cNvPr id="6" name="Text Placeholder 5">
            <a:extLst>
              <a:ext uri="{FF2B5EF4-FFF2-40B4-BE49-F238E27FC236}">
                <a16:creationId xmlns:a16="http://schemas.microsoft.com/office/drawing/2014/main" id="{DE6E802E-B214-0AE3-69C8-CBCA885C703A}"/>
              </a:ext>
            </a:extLst>
          </p:cNvPr>
          <p:cNvSpPr>
            <a:spLocks noGrp="1"/>
          </p:cNvSpPr>
          <p:nvPr>
            <p:ph type="body" sz="quarter" idx="11" hasCustomPrompt="1"/>
          </p:nvPr>
        </p:nvSpPr>
        <p:spPr>
          <a:xfrm>
            <a:off x="7835900" y="2071688"/>
            <a:ext cx="3773488" cy="2732087"/>
          </a:xfrm>
          <a:prstGeom prst="rect">
            <a:avLst/>
          </a:prstGeom>
        </p:spPr>
        <p:txBody>
          <a:bodyPr anchor="ctr"/>
          <a:lstStyle>
            <a:lvl1pPr marL="0" indent="0">
              <a:lnSpc>
                <a:spcPct val="125000"/>
              </a:lnSpc>
              <a:spcBef>
                <a:spcPts val="0"/>
              </a:spcBef>
              <a:spcAft>
                <a:spcPts val="600"/>
              </a:spcAft>
              <a:buNone/>
              <a:defRPr sz="1800" spc="100" baseline="0"/>
            </a:lvl1pPr>
            <a:lvl2pPr marL="457200" indent="0">
              <a:lnSpc>
                <a:spcPct val="125000"/>
              </a:lnSpc>
              <a:spcBef>
                <a:spcPts val="0"/>
              </a:spcBef>
              <a:spcAft>
                <a:spcPts val="600"/>
              </a:spcAft>
              <a:buNone/>
              <a:defRPr sz="1800" spc="100" baseline="0"/>
            </a:lvl2pPr>
            <a:lvl3pPr marL="914400" indent="0">
              <a:lnSpc>
                <a:spcPct val="125000"/>
              </a:lnSpc>
              <a:spcBef>
                <a:spcPts val="0"/>
              </a:spcBef>
              <a:spcAft>
                <a:spcPts val="600"/>
              </a:spcAft>
              <a:buNone/>
              <a:defRPr sz="1800" spc="100" baseline="0"/>
            </a:lvl3pPr>
            <a:lvl4pPr marL="1371600" indent="0">
              <a:lnSpc>
                <a:spcPct val="125000"/>
              </a:lnSpc>
              <a:spcBef>
                <a:spcPts val="0"/>
              </a:spcBef>
              <a:spcAft>
                <a:spcPts val="600"/>
              </a:spcAft>
              <a:buNone/>
              <a:defRPr sz="1800" spc="100" baseline="0"/>
            </a:lvl4pPr>
            <a:lvl5pPr marL="1828800" indent="0">
              <a:lnSpc>
                <a:spcPct val="125000"/>
              </a:lnSpc>
              <a:spcBef>
                <a:spcPts val="0"/>
              </a:spcBef>
              <a:spcAft>
                <a:spcPts val="600"/>
              </a:spcAft>
              <a:buNone/>
              <a:defRPr sz="1800" spc="1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2">
    <p:bg>
      <p:bgPr>
        <a:solidFill>
          <a:schemeClr val="accent4">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2"/>
            <a:ext cx="12192000" cy="6858000"/>
          </a:xfrm>
          <a:prstGeom prst="rect">
            <a:avLst/>
          </a:prstGeo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1199909" y="2335192"/>
            <a:ext cx="9792182" cy="2187616"/>
          </a:xfrm>
          <a:prstGeom prst="rect">
            <a:avLst/>
          </a:prstGeom>
          <a:noFill/>
          <a:ln w="38100">
            <a:solidFill>
              <a:schemeClr val="accent5"/>
            </a:solidFill>
          </a:ln>
        </p:spPr>
        <p:txBody>
          <a:bodyPr lIns="914400" tIns="182880" rIns="914400" anchor="ctr"/>
          <a:lstStyle>
            <a:lvl1pPr algn="ctr">
              <a:defRPr sz="5400" b="1"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737129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alpha val="1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C6C658-B6F5-98D2-4D95-EA3030D6F090}"/>
              </a:ext>
              <a:ext uri="{C183D7F6-B498-43B3-948B-1728B52AA6E4}">
                <adec:decorative xmlns:adec="http://schemas.microsoft.com/office/drawing/2017/decorative" val="1"/>
              </a:ext>
            </a:extLst>
          </p:cNvPr>
          <p:cNvSpPr/>
          <p:nvPr userDrawn="1"/>
        </p:nvSpPr>
        <p:spPr>
          <a:xfrm>
            <a:off x="-20322" y="-7084"/>
            <a:ext cx="12212321"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250065" y="2372810"/>
            <a:ext cx="4352081" cy="2129742"/>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6789480" y="0"/>
            <a:ext cx="5394960" cy="6858000"/>
          </a:xfrm>
          <a:prstGeom prst="rect">
            <a:avLst/>
          </a:prstGeom>
        </p:spPr>
        <p:txBody>
          <a:bodyPr/>
          <a:lstStyle>
            <a:lvl1pPr marL="0" indent="0" algn="ctr">
              <a:buNone/>
              <a:defRPr/>
            </a:lvl1pPr>
          </a:lstStyle>
          <a:p>
            <a:r>
              <a:rPr lang="en-US" dirty="0"/>
              <a:t>Click to add photo</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C3FAF69-7EBE-817B-DCEA-4A1595820E3E}"/>
              </a:ext>
              <a:ext uri="{C183D7F6-B498-43B3-948B-1728B52AA6E4}">
                <adec:decorative xmlns:adec="http://schemas.microsoft.com/office/drawing/2017/decorative" val="1"/>
              </a:ext>
            </a:extLst>
          </p:cNvPr>
          <p:cNvSpPr/>
          <p:nvPr userDrawn="1"/>
        </p:nvSpPr>
        <p:spPr>
          <a:xfrm>
            <a:off x="-1" y="-7515"/>
            <a:ext cx="4661648" cy="6871651"/>
          </a:xfrm>
          <a:prstGeom prst="rect">
            <a:avLst/>
          </a:prstGeom>
          <a:solidFill>
            <a:srgbClr val="476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636608" y="804862"/>
            <a:ext cx="3401992" cy="5121375"/>
          </a:xfrm>
          <a:prstGeom prst="rect">
            <a:avLst/>
          </a:prstGeom>
          <a:ln w="28575">
            <a:noFill/>
          </a:ln>
        </p:spPr>
        <p:txBody>
          <a:bodyPr anchor="ctr"/>
          <a:lstStyle>
            <a:lvl1pPr algn="ctr">
              <a:defRPr sz="2400" cap="all" spc="100" baseline="0">
                <a:solidFill>
                  <a:schemeClr val="bg1"/>
                </a:solidFill>
              </a:defRPr>
            </a:lvl1pPr>
          </a:lstStyle>
          <a:p>
            <a:r>
              <a:rPr lang="en-US" dirty="0"/>
              <a:t>Title</a:t>
            </a:r>
          </a:p>
        </p:txBody>
      </p:sp>
      <p:sp>
        <p:nvSpPr>
          <p:cNvPr id="6" name="Content Placeholder 5">
            <a:extLst>
              <a:ext uri="{FF2B5EF4-FFF2-40B4-BE49-F238E27FC236}">
                <a16:creationId xmlns:a16="http://schemas.microsoft.com/office/drawing/2014/main" id="{6F4F9403-8AE5-DF79-EFCF-E99EABB83417}"/>
              </a:ext>
            </a:extLst>
          </p:cNvPr>
          <p:cNvSpPr>
            <a:spLocks noGrp="1"/>
          </p:cNvSpPr>
          <p:nvPr>
            <p:ph sz="quarter" idx="10" hasCustomPrompt="1"/>
          </p:nvPr>
        </p:nvSpPr>
        <p:spPr>
          <a:xfrm>
            <a:off x="5579338" y="804863"/>
            <a:ext cx="5716587" cy="5248276"/>
          </a:xfrm>
          <a:prstGeom prst="rect">
            <a:avLst/>
          </a:prstGeom>
        </p:spPr>
        <p:txBody>
          <a:bodyPr anchor="ctr"/>
          <a:lstStyle>
            <a:lvl1pPr marL="283464" indent="-283464">
              <a:lnSpc>
                <a:spcPct val="125000"/>
              </a:lnSpc>
              <a:spcBef>
                <a:spcPts val="0"/>
              </a:spcBef>
              <a:spcAft>
                <a:spcPts val="600"/>
              </a:spcAft>
              <a:defRPr sz="1800"/>
            </a:lvl1pPr>
            <a:lvl2pPr marL="731520" indent="-283464">
              <a:lnSpc>
                <a:spcPct val="125000"/>
              </a:lnSpc>
              <a:spcBef>
                <a:spcPts val="0"/>
              </a:spcBef>
              <a:spcAft>
                <a:spcPts val="600"/>
              </a:spcAft>
              <a:defRPr sz="1800"/>
            </a:lvl2pPr>
            <a:lvl3pPr marL="1097280" indent="-283464">
              <a:lnSpc>
                <a:spcPct val="125000"/>
              </a:lnSpc>
              <a:spcBef>
                <a:spcPts val="0"/>
              </a:spcBef>
              <a:spcAft>
                <a:spcPts val="600"/>
              </a:spcAft>
              <a:defRPr sz="1800"/>
            </a:lvl3pPr>
            <a:lvl4pPr marL="1463040" indent="-283464">
              <a:lnSpc>
                <a:spcPct val="125000"/>
              </a:lnSpc>
              <a:spcBef>
                <a:spcPts val="0"/>
              </a:spcBef>
              <a:spcAft>
                <a:spcPts val="600"/>
              </a:spcAft>
              <a:defRPr sz="1800"/>
            </a:lvl4pPr>
            <a:lvl5pPr marL="1828800" indent="-283464">
              <a:lnSpc>
                <a:spcPct val="125000"/>
              </a:lnSpc>
              <a:spcBef>
                <a:spcPts val="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accent5">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6647727" y="2060294"/>
            <a:ext cx="4359795" cy="2141316"/>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0" y="-9009"/>
            <a:ext cx="5521124" cy="6878584"/>
          </a:xfrm>
          <a:prstGeom prst="rect">
            <a:avLst/>
          </a:prstGeom>
        </p:spPr>
        <p:txBody>
          <a:bodyPr/>
          <a:lstStyle>
            <a:lvl1pPr marL="0" indent="0" algn="ctr">
              <a:buNone/>
              <a:defRPr/>
            </a:lvl1pPr>
          </a:lstStyle>
          <a:p>
            <a:r>
              <a:rPr lang="en-US" dirty="0"/>
              <a:t>Click to add photo</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6670878" y="4550199"/>
            <a:ext cx="4359795" cy="1790164"/>
          </a:xfrm>
          <a:prstGeom prst="rect">
            <a:avLst/>
          </a:prstGeom>
        </p:spPr>
        <p:txBody>
          <a:bodyPr anchor="t"/>
          <a:lstStyle>
            <a:lvl1pPr marL="0" indent="0" algn="ctr">
              <a:lnSpc>
                <a:spcPct val="80000"/>
              </a:lnSpc>
              <a:spcBef>
                <a:spcPts val="0"/>
              </a:spcBef>
              <a:buNone/>
              <a:defRPr sz="1800" b="1" cap="all" spc="100" baseline="0">
                <a:solidFill>
                  <a:schemeClr val="accent4">
                    <a:lumMod val="50000"/>
                  </a:schemeClr>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1912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706056"/>
            <a:ext cx="6323957" cy="1088020"/>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sz="2000"/>
            </a:lvl1pPr>
          </a:lstStyle>
          <a:p>
            <a:r>
              <a:rPr lang="en-US" dirty="0"/>
              <a:t>Click to add photo</a:t>
            </a:r>
          </a:p>
        </p:txBody>
      </p:sp>
      <p:sp>
        <p:nvSpPr>
          <p:cNvPr id="6" name="Content Placeholder 5">
            <a:extLst>
              <a:ext uri="{FF2B5EF4-FFF2-40B4-BE49-F238E27FC236}">
                <a16:creationId xmlns:a16="http://schemas.microsoft.com/office/drawing/2014/main" id="{3BC3273F-AE8F-21E6-A06E-52686D65496D}"/>
              </a:ext>
            </a:extLst>
          </p:cNvPr>
          <p:cNvSpPr>
            <a:spLocks noGrp="1"/>
          </p:cNvSpPr>
          <p:nvPr>
            <p:ph sz="quarter" idx="11" hasCustomPrompt="1"/>
          </p:nvPr>
        </p:nvSpPr>
        <p:spPr>
          <a:xfrm>
            <a:off x="5135563" y="2291786"/>
            <a:ext cx="3017837" cy="3967224"/>
          </a:xfrm>
          <a:prstGeom prst="rect">
            <a:avLst/>
          </a:prstGeom>
        </p:spPr>
        <p:txBody>
          <a:bodyPr/>
          <a:lstStyle>
            <a:lvl1pPr marL="0" indent="0">
              <a:lnSpc>
                <a:spcPct val="125000"/>
              </a:lnSpc>
              <a:spcBef>
                <a:spcPts val="0"/>
              </a:spcBef>
              <a:spcAft>
                <a:spcPts val="600"/>
              </a:spcAft>
              <a:buNone/>
              <a:defRPr sz="1800" spc="100" baseline="0"/>
            </a:lvl1pPr>
            <a:lvl2pPr marL="283464" indent="-283464">
              <a:lnSpc>
                <a:spcPct val="125000"/>
              </a:lnSpc>
              <a:spcBef>
                <a:spcPts val="0"/>
              </a:spcBef>
              <a:spcAft>
                <a:spcPts val="600"/>
              </a:spcAft>
              <a:defRPr sz="1800" spc="100" baseline="0"/>
            </a:lvl2pPr>
            <a:lvl3pPr marL="685800" indent="-283464">
              <a:lnSpc>
                <a:spcPct val="125000"/>
              </a:lnSpc>
              <a:spcBef>
                <a:spcPts val="0"/>
              </a:spcBef>
              <a:spcAft>
                <a:spcPts val="600"/>
              </a:spcAft>
              <a:defRPr sz="1800" spc="100" baseline="0"/>
            </a:lvl3pPr>
            <a:lvl4pPr marL="1143000" indent="-283464">
              <a:lnSpc>
                <a:spcPct val="125000"/>
              </a:lnSpc>
              <a:spcBef>
                <a:spcPts val="0"/>
              </a:spcBef>
              <a:spcAft>
                <a:spcPts val="600"/>
              </a:spcAft>
              <a:defRPr sz="1800" spc="100" baseline="0"/>
            </a:lvl4pPr>
            <a:lvl5pPr marL="1600200" indent="-283464">
              <a:lnSpc>
                <a:spcPct val="125000"/>
              </a:lnSpc>
              <a:spcBef>
                <a:spcPts val="0"/>
              </a:spcBef>
              <a:spcAft>
                <a:spcPts val="60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A011C768-FB8E-F917-0CF9-C9B7DA4CAA62}"/>
              </a:ext>
            </a:extLst>
          </p:cNvPr>
          <p:cNvSpPr>
            <a:spLocks noGrp="1"/>
          </p:cNvSpPr>
          <p:nvPr>
            <p:ph sz="quarter" idx="12" hasCustomPrompt="1"/>
          </p:nvPr>
        </p:nvSpPr>
        <p:spPr>
          <a:xfrm>
            <a:off x="8473281" y="2294680"/>
            <a:ext cx="3136127" cy="3967224"/>
          </a:xfrm>
          <a:prstGeom prst="rect">
            <a:avLst/>
          </a:prstGeom>
        </p:spPr>
        <p:txBody>
          <a:bodyPr/>
          <a:lstStyle>
            <a:lvl1pPr marL="0" indent="0">
              <a:lnSpc>
                <a:spcPct val="125000"/>
              </a:lnSpc>
              <a:spcBef>
                <a:spcPts val="0"/>
              </a:spcBef>
              <a:spcAft>
                <a:spcPts val="600"/>
              </a:spcAft>
              <a:buNone/>
              <a:defRPr sz="1800" spc="100" baseline="0"/>
            </a:lvl1pPr>
            <a:lvl2pPr marL="283464" indent="-283464">
              <a:lnSpc>
                <a:spcPct val="125000"/>
              </a:lnSpc>
              <a:spcBef>
                <a:spcPts val="0"/>
              </a:spcBef>
              <a:spcAft>
                <a:spcPts val="600"/>
              </a:spcAft>
              <a:defRPr sz="1800" spc="100" baseline="0"/>
            </a:lvl2pPr>
            <a:lvl3pPr marL="685800" indent="-283464">
              <a:lnSpc>
                <a:spcPct val="125000"/>
              </a:lnSpc>
              <a:spcBef>
                <a:spcPts val="0"/>
              </a:spcBef>
              <a:spcAft>
                <a:spcPts val="600"/>
              </a:spcAft>
              <a:defRPr sz="1800" spc="100" baseline="0"/>
            </a:lvl3pPr>
            <a:lvl4pPr marL="1143000" indent="-283464">
              <a:lnSpc>
                <a:spcPct val="125000"/>
              </a:lnSpc>
              <a:spcBef>
                <a:spcPts val="0"/>
              </a:spcBef>
              <a:spcAft>
                <a:spcPts val="600"/>
              </a:spcAft>
              <a:defRPr sz="1800" spc="100" baseline="0"/>
            </a:lvl4pPr>
            <a:lvl5pPr marL="1600200" indent="-283464">
              <a:lnSpc>
                <a:spcPct val="125000"/>
              </a:lnSpc>
              <a:spcBef>
                <a:spcPts val="0"/>
              </a:spcBef>
              <a:spcAft>
                <a:spcPts val="60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FD970D0-182D-96E3-04B5-5D634F9C4F08}"/>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226143"/>
            <a:ext cx="10515600" cy="1229033"/>
          </a:xfrm>
          <a:prstGeom prst="rect">
            <a:avLst/>
          </a:prstGeom>
        </p:spPr>
        <p:txBody>
          <a:bodyPr anchor="b"/>
          <a:lstStyle>
            <a:lvl1pPr algn="ctr">
              <a:defRPr sz="2400" cap="all" spc="100" baseline="0">
                <a:solidFill>
                  <a:schemeClr val="tx2">
                    <a:lumMod val="75000"/>
                  </a:schemeClr>
                </a:solidFill>
              </a:defRPr>
            </a:lvl1pPr>
          </a:lstStyle>
          <a:p>
            <a:r>
              <a:rPr lang="en-US" dirty="0"/>
              <a:t>Click to add title</a:t>
            </a:r>
          </a:p>
        </p:txBody>
      </p:sp>
      <p:sp>
        <p:nvSpPr>
          <p:cNvPr id="8" name="Content Placeholder 7">
            <a:extLst>
              <a:ext uri="{FF2B5EF4-FFF2-40B4-BE49-F238E27FC236}">
                <a16:creationId xmlns:a16="http://schemas.microsoft.com/office/drawing/2014/main" id="{9E453354-6167-7227-F443-F984688CC493}"/>
              </a:ext>
            </a:extLst>
          </p:cNvPr>
          <p:cNvSpPr>
            <a:spLocks noGrp="1"/>
          </p:cNvSpPr>
          <p:nvPr>
            <p:ph sz="quarter" idx="10" hasCustomPrompt="1"/>
          </p:nvPr>
        </p:nvSpPr>
        <p:spPr>
          <a:xfrm>
            <a:off x="849775" y="2858625"/>
            <a:ext cx="3941763" cy="3338513"/>
          </a:xfrm>
          <a:prstGeom prst="rect">
            <a:avLst/>
          </a:prstGeom>
        </p:spPr>
        <p:txBody>
          <a:bodyPr/>
          <a:lstStyle>
            <a:lvl1pPr marL="347472" indent="-347472">
              <a:lnSpc>
                <a:spcPct val="125000"/>
              </a:lnSpc>
              <a:spcBef>
                <a:spcPts val="0"/>
              </a:spcBef>
              <a:spcAft>
                <a:spcPts val="600"/>
              </a:spcAft>
              <a:buFont typeface="+mj-lt"/>
              <a:buAutoNum type="arabicPeriod"/>
              <a:defRPr sz="1800" spc="100" baseline="0"/>
            </a:lvl1pPr>
            <a:lvl2pPr marL="685800" indent="-347472">
              <a:lnSpc>
                <a:spcPct val="125000"/>
              </a:lnSpc>
              <a:spcBef>
                <a:spcPts val="0"/>
              </a:spcBef>
              <a:spcAft>
                <a:spcPts val="600"/>
              </a:spcAft>
              <a:buFont typeface="+mj-lt"/>
              <a:buAutoNum type="alphaLcPeriod"/>
              <a:defRPr sz="1600" spc="100" baseline="0"/>
            </a:lvl2pPr>
            <a:lvl3pPr marL="1143000" indent="-347472">
              <a:lnSpc>
                <a:spcPct val="125000"/>
              </a:lnSpc>
              <a:spcBef>
                <a:spcPts val="0"/>
              </a:spcBef>
              <a:spcAft>
                <a:spcPts val="600"/>
              </a:spcAft>
              <a:buFont typeface="+mj-lt"/>
              <a:buAutoNum type="arabicParenR"/>
              <a:defRPr sz="1400" spc="100" baseline="0"/>
            </a:lvl3pPr>
            <a:lvl4pPr marL="1600200" indent="-347472">
              <a:lnSpc>
                <a:spcPct val="125000"/>
              </a:lnSpc>
              <a:spcBef>
                <a:spcPts val="0"/>
              </a:spcBef>
              <a:spcAft>
                <a:spcPts val="600"/>
              </a:spcAft>
              <a:buFont typeface="+mj-lt"/>
              <a:buAutoNum type="alphaLcParenR"/>
              <a:defRPr sz="1200" spc="100" baseline="0"/>
            </a:lvl4pPr>
            <a:lvl5pPr marL="2057400" indent="-347472">
              <a:lnSpc>
                <a:spcPct val="125000"/>
              </a:lnSpc>
              <a:spcBef>
                <a:spcPts val="0"/>
              </a:spcBef>
              <a:spcAft>
                <a:spcPts val="600"/>
              </a:spcAft>
              <a:buFont typeface="+mj-lt"/>
              <a:buAutoNum type="romanLcPeriod"/>
              <a:defRPr sz="12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7">
            <a:extLst>
              <a:ext uri="{FF2B5EF4-FFF2-40B4-BE49-F238E27FC236}">
                <a16:creationId xmlns:a16="http://schemas.microsoft.com/office/drawing/2014/main" id="{DDA14B5C-C6A4-65FB-34DD-E1C0FF465FF7}"/>
              </a:ext>
            </a:extLst>
          </p:cNvPr>
          <p:cNvSpPr>
            <a:spLocks noGrp="1"/>
          </p:cNvSpPr>
          <p:nvPr>
            <p:ph sz="quarter" idx="11" hasCustomPrompt="1"/>
          </p:nvPr>
        </p:nvSpPr>
        <p:spPr>
          <a:xfrm>
            <a:off x="5342681" y="2858625"/>
            <a:ext cx="6011119" cy="3338513"/>
          </a:xfrm>
          <a:prstGeom prst="rect">
            <a:avLst/>
          </a:prstGeom>
        </p:spPr>
        <p:txBody>
          <a:bodyPr/>
          <a:lstStyle>
            <a:lvl1pPr marL="0" indent="0">
              <a:lnSpc>
                <a:spcPct val="125000"/>
              </a:lnSpc>
              <a:spcBef>
                <a:spcPts val="0"/>
              </a:spcBef>
              <a:spcAft>
                <a:spcPts val="600"/>
              </a:spcAft>
              <a:buFont typeface="+mj-lt"/>
              <a:buNone/>
              <a:defRPr sz="1800" spc="100" baseline="0"/>
            </a:lvl1pPr>
            <a:lvl2pPr marL="285750" indent="-285750">
              <a:lnSpc>
                <a:spcPct val="125000"/>
              </a:lnSpc>
              <a:spcBef>
                <a:spcPts val="0"/>
              </a:spcBef>
              <a:spcAft>
                <a:spcPts val="600"/>
              </a:spcAft>
              <a:buFont typeface="Arial" panose="020B0604020202020204" pitchFamily="34" charset="0"/>
              <a:buChar char="•"/>
              <a:defRPr sz="1800" spc="100" baseline="0"/>
            </a:lvl2pPr>
            <a:lvl3pPr marL="685800" indent="-285750">
              <a:lnSpc>
                <a:spcPct val="125000"/>
              </a:lnSpc>
              <a:spcBef>
                <a:spcPts val="0"/>
              </a:spcBef>
              <a:spcAft>
                <a:spcPts val="600"/>
              </a:spcAft>
              <a:buFont typeface="Arial" panose="020B0604020202020204" pitchFamily="34" charset="0"/>
              <a:buChar char="•"/>
              <a:defRPr sz="1800" spc="100" baseline="0"/>
            </a:lvl3pPr>
            <a:lvl4pPr marL="1143000" indent="-285750">
              <a:lnSpc>
                <a:spcPct val="125000"/>
              </a:lnSpc>
              <a:spcBef>
                <a:spcPts val="0"/>
              </a:spcBef>
              <a:spcAft>
                <a:spcPts val="600"/>
              </a:spcAft>
              <a:buFont typeface="Arial" panose="020B0604020202020204" pitchFamily="34" charset="0"/>
              <a:buChar char="•"/>
              <a:defRPr sz="1800" spc="100" baseline="0"/>
            </a:lvl4pPr>
            <a:lvl5pPr marL="1600200" indent="-285750">
              <a:lnSpc>
                <a:spcPct val="125000"/>
              </a:lnSpc>
              <a:spcBef>
                <a:spcPts val="0"/>
              </a:spcBef>
              <a:spcAft>
                <a:spcPts val="600"/>
              </a:spcAft>
              <a:buFont typeface="Arial" panose="020B0604020202020204" pitchFamily="34" charset="0"/>
              <a:buChar char="•"/>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914400" y="766915"/>
            <a:ext cx="2782529" cy="21630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864796" y="960385"/>
            <a:ext cx="6341212" cy="1969628"/>
          </a:xfrm>
          <a:prstGeom prst="rect">
            <a:avLst/>
          </a:prstGeom>
        </p:spPr>
        <p:txBody>
          <a:bodyPr anchor="t"/>
          <a:lstStyle>
            <a:lvl1pPr marL="0" indent="0" algn="l">
              <a:lnSpc>
                <a:spcPct val="125000"/>
              </a:lnSpc>
              <a:spcBef>
                <a:spcPts val="0"/>
              </a:spcBef>
              <a:spcAft>
                <a:spcPts val="600"/>
              </a:spcAft>
              <a:buNone/>
              <a:defRPr sz="18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716594"/>
            <a:ext cx="12192000" cy="3141406"/>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73" r:id="rId3"/>
    <p:sldLayoutId id="2147483669" r:id="rId4"/>
    <p:sldLayoutId id="2147483651" r:id="rId5"/>
    <p:sldLayoutId id="2147483671" r:id="rId6"/>
    <p:sldLayoutId id="2147483652" r:id="rId7"/>
    <p:sldLayoutId id="2147483653" r:id="rId8"/>
    <p:sldLayoutId id="2147483650" r:id="rId9"/>
    <p:sldLayoutId id="2147483664" r:id="rId10"/>
    <p:sldLayoutId id="2147483659" r:id="rId11"/>
    <p:sldLayoutId id="2147483662" r:id="rId12"/>
    <p:sldLayoutId id="214748367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cnxknlgmcyfo.labs.coursera.org/rmd_output/2/#tab:eda-analysis-unemp-one" TargetMode="External"/><Relationship Id="rId2" Type="http://schemas.openxmlformats.org/officeDocument/2006/relationships/hyperlink" Target="https://cnxknlgmcyfo.labs.coursera.org/rmd_output/2/#eda-analysis" TargetMode="External"/><Relationship Id="rId1" Type="http://schemas.openxmlformats.org/officeDocument/2006/relationships/slideLayout" Target="../slideLayouts/slideLayout4.xml"/><Relationship Id="rId4" Type="http://schemas.openxmlformats.org/officeDocument/2006/relationships/hyperlink" Target="https://cnxknlgmcyfo.labs.coursera.org/rmd_output/2/#fig:reg-unemp-box"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cnxknlgmcyfo.labs.coursera.org/rmd_output/2/#fig:reg-yr-unemp-box" TargetMode="External"/><Relationship Id="rId2" Type="http://schemas.openxmlformats.org/officeDocument/2006/relationships/hyperlink" Target="https://cnxknlgmcyfo.labs.coursera.org/rmd_output/2/#tab:eda-analysis-unemp-two" TargetMode="External"/><Relationship Id="rId1" Type="http://schemas.openxmlformats.org/officeDocument/2006/relationships/slideLayout" Target="../slideLayouts/slideLayout4.xml"/><Relationship Id="rId5" Type="http://schemas.openxmlformats.org/officeDocument/2006/relationships/hyperlink" Target="https://cnxknlgmcyfo.labs.coursera.org/rmd_output/2/#fig:reg-cri-box" TargetMode="External"/><Relationship Id="rId4" Type="http://schemas.openxmlformats.org/officeDocument/2006/relationships/hyperlink" Target="https://cnxknlgmcyfo.labs.coursera.org/rmd_output/2/#tab:eda-analysis-region-cri"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cnxknlgmcyfo.labs.coursera.org/rmd_output/2/#fig:reg-yr-cri-box" TargetMode="External"/><Relationship Id="rId2" Type="http://schemas.openxmlformats.org/officeDocument/2006/relationships/hyperlink" Target="https://cnxknlgmcyfo.labs.coursera.org/rmd_output/2/#tab:eda-analysis-region-year-cri" TargetMode="External"/><Relationship Id="rId1" Type="http://schemas.openxmlformats.org/officeDocument/2006/relationships/slideLayout" Target="../slideLayouts/slideLayout4.xml"/><Relationship Id="rId5" Type="http://schemas.openxmlformats.org/officeDocument/2006/relationships/hyperlink" Target="https://cnxknlgmcyfo.labs.coursera.org/rmd_output/2/#fig:sp-crime" TargetMode="External"/><Relationship Id="rId4" Type="http://schemas.openxmlformats.org/officeDocument/2006/relationships/hyperlink" Target="https://cnxknlgmcyfo.labs.coursera.org/rmd_output/2/#fig:sp-unemp"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cnxknlgmcyfo.labs.coursera.org/rmd_output/2/#fig:plotly-unemployment-rate" TargetMode="External"/><Relationship Id="rId2" Type="http://schemas.openxmlformats.org/officeDocument/2006/relationships/hyperlink" Target="https://cnxknlgmcyfo.labs.coursera.org/rmd_output/2/#fig:scatter-un-cr" TargetMode="External"/><Relationship Id="rId1" Type="http://schemas.openxmlformats.org/officeDocument/2006/relationships/slideLayout" Target="../slideLayouts/slideLayout4.xml"/><Relationship Id="rId4" Type="http://schemas.openxmlformats.org/officeDocument/2006/relationships/hyperlink" Target="https://cnxknlgmcyfo.labs.coursera.org/rmd_output/2/#fig:plotly-crime-rate" TargetMode="External"/></Relationships>
</file>

<file path=ppt/slides/_rels/slide32.xml.rels><?xml version="1.0" encoding="UTF-8" standalone="yes"?>
<Relationships xmlns="http://schemas.openxmlformats.org/package/2006/relationships"><Relationship Id="rId2" Type="http://schemas.openxmlformats.org/officeDocument/2006/relationships/hyperlink" Target="https://cnxknlgmcyfo.labs.coursera.org/rmd_output/2/#fig:plotly-crime-rate"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www.nagwa.com/en/videos/909167139353/" TargetMode="External"/><Relationship Id="rId2" Type="http://schemas.openxmlformats.org/officeDocument/2006/relationships/image" Target="../media/image5.jpg"/><Relationship Id="rId1" Type="http://schemas.openxmlformats.org/officeDocument/2006/relationships/slideLayout" Target="../slideLayouts/slideLayout4.xml"/><Relationship Id="rId4" Type="http://schemas.openxmlformats.org/officeDocument/2006/relationships/hyperlink" Target="https://statsandr.com/blog/correlation-coefficient-and-correlation-test-in-r/"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Close-up of a green field">
            <a:extLst>
              <a:ext uri="{FF2B5EF4-FFF2-40B4-BE49-F238E27FC236}">
                <a16:creationId xmlns:a16="http://schemas.microsoft.com/office/drawing/2014/main" id="{FE4A4B5C-D71A-0CFA-A601-EB93F13F5AA0}"/>
              </a:ext>
            </a:extLst>
          </p:cNvPr>
          <p:cNvPicPr>
            <a:picLocks noGrp="1" noChangeAspect="1"/>
          </p:cNvPicPr>
          <p:nvPr>
            <p:ph type="pic" sz="quarter" idx="10"/>
          </p:nvPr>
        </p:nvPicPr>
        <p:blipFill>
          <a:blip r:embed="rId2">
            <a:alphaModFix amt="50000"/>
          </a:blip>
          <a:srcRect/>
          <a:stretch/>
        </p:blipFill>
        <p:spPr>
          <a:xfrm>
            <a:off x="0" y="-2"/>
            <a:ext cx="12192000" cy="6858000"/>
          </a:xfrm>
        </p:spPr>
      </p:pic>
      <p:sp>
        <p:nvSpPr>
          <p:cNvPr id="7" name="Title 6">
            <a:extLst>
              <a:ext uri="{FF2B5EF4-FFF2-40B4-BE49-F238E27FC236}">
                <a16:creationId xmlns:a16="http://schemas.microsoft.com/office/drawing/2014/main" id="{C0147929-8D39-DAA9-C3C5-4829D9C31C27}"/>
              </a:ext>
            </a:extLst>
          </p:cNvPr>
          <p:cNvSpPr>
            <a:spLocks noGrp="1"/>
          </p:cNvSpPr>
          <p:nvPr>
            <p:ph type="title"/>
          </p:nvPr>
        </p:nvSpPr>
        <p:spPr>
          <a:xfrm>
            <a:off x="669036" y="786384"/>
            <a:ext cx="10853928" cy="4330784"/>
          </a:xfrm>
        </p:spPr>
        <p:txBody>
          <a:bodyPr/>
          <a:lstStyle/>
          <a:p>
            <a:r>
              <a:rPr lang="en-US" dirty="0"/>
              <a:t>Temporal-spatial changes of the unemployment rate in the contiguous USA</a:t>
            </a:r>
            <a:br>
              <a:rPr lang="en-US" dirty="0"/>
            </a:br>
            <a:r>
              <a:rPr lang="en-US" dirty="0"/>
              <a:t>By </a:t>
            </a:r>
            <a:br>
              <a:rPr lang="en-US" dirty="0"/>
            </a:br>
            <a:r>
              <a:rPr lang="en-US" dirty="0"/>
              <a:t>Matthew Heino</a:t>
            </a:r>
          </a:p>
        </p:txBody>
      </p:sp>
    </p:spTree>
    <p:extLst>
      <p:ext uri="{BB962C8B-B14F-4D97-AF65-F5344CB8AC3E}">
        <p14:creationId xmlns:p14="http://schemas.microsoft.com/office/powerpoint/2010/main" val="1760268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73202-A2DB-0F98-D096-3C14402D71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C22CF3-AD8B-FFC7-D6B8-7B4B8CD6CEC8}"/>
              </a:ext>
            </a:extLst>
          </p:cNvPr>
          <p:cNvSpPr>
            <a:spLocks noGrp="1"/>
          </p:cNvSpPr>
          <p:nvPr>
            <p:ph type="title"/>
          </p:nvPr>
        </p:nvSpPr>
        <p:spPr>
          <a:xfrm>
            <a:off x="859537" y="128016"/>
            <a:ext cx="4352081" cy="649224"/>
          </a:xfrm>
        </p:spPr>
        <p:txBody>
          <a:bodyPr/>
          <a:lstStyle/>
          <a:p>
            <a:r>
              <a:rPr lang="en-US" dirty="0"/>
              <a:t>Data Processing and Objectives</a:t>
            </a:r>
          </a:p>
        </p:txBody>
      </p:sp>
      <p:pic>
        <p:nvPicPr>
          <p:cNvPr id="7" name="Picture Placeholder 4" descr="A close-up of a field">
            <a:extLst>
              <a:ext uri="{FF2B5EF4-FFF2-40B4-BE49-F238E27FC236}">
                <a16:creationId xmlns:a16="http://schemas.microsoft.com/office/drawing/2014/main" id="{6667595F-804E-AE1B-4E50-F5AF12C489E1}"/>
              </a:ext>
            </a:extLst>
          </p:cNvPr>
          <p:cNvPicPr>
            <a:picLocks noGrp="1" noChangeAspect="1"/>
          </p:cNvPicPr>
          <p:nvPr>
            <p:ph type="pic" sz="quarter" idx="15"/>
          </p:nvPr>
        </p:nvPicPr>
        <p:blipFill>
          <a:blip r:embed="rId2"/>
          <a:srcRect l="234" r="234"/>
          <a:stretch/>
        </p:blipFill>
        <p:spPr>
          <a:xfrm>
            <a:off x="8668512" y="0"/>
            <a:ext cx="3515928" cy="6858000"/>
          </a:xfrm>
        </p:spPr>
      </p:pic>
      <p:sp>
        <p:nvSpPr>
          <p:cNvPr id="5" name="Slide Number Placeholder 4">
            <a:extLst>
              <a:ext uri="{FF2B5EF4-FFF2-40B4-BE49-F238E27FC236}">
                <a16:creationId xmlns:a16="http://schemas.microsoft.com/office/drawing/2014/main" id="{CF3486B0-F527-5932-19A9-F4FA6E1A5009}"/>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10</a:t>
            </a:fld>
            <a:endParaRPr lang="en-US" dirty="0"/>
          </a:p>
        </p:txBody>
      </p:sp>
      <p:sp>
        <p:nvSpPr>
          <p:cNvPr id="3" name="TextBox 2">
            <a:extLst>
              <a:ext uri="{FF2B5EF4-FFF2-40B4-BE49-F238E27FC236}">
                <a16:creationId xmlns:a16="http://schemas.microsoft.com/office/drawing/2014/main" id="{D0C83129-F06B-85EB-8A20-31289B0301D1}"/>
              </a:ext>
            </a:extLst>
          </p:cNvPr>
          <p:cNvSpPr txBox="1"/>
          <p:nvPr/>
        </p:nvSpPr>
        <p:spPr>
          <a:xfrm>
            <a:off x="301752" y="886968"/>
            <a:ext cx="6309360" cy="2122953"/>
          </a:xfrm>
          <a:prstGeom prst="rect">
            <a:avLst/>
          </a:prstGeom>
          <a:noFill/>
        </p:spPr>
        <p:txBody>
          <a:bodyPr wrap="square" rtlCol="0">
            <a:spAutoFit/>
          </a:bodyPr>
          <a:lstStyle/>
          <a:p>
            <a:pPr>
              <a:lnSpc>
                <a:spcPct val="150000"/>
              </a:lnSpc>
            </a:pPr>
            <a:r>
              <a:rPr lang="en-US" dirty="0"/>
              <a:t>Read the data from the CSV files into individual data frames. </a:t>
            </a:r>
            <a:r>
              <a:rPr lang="en-US" b="1" dirty="0"/>
              <a:t>Section: 3.0.1 </a:t>
            </a:r>
            <a:r>
              <a:rPr lang="en-US" dirty="0"/>
              <a:t>:</a:t>
            </a:r>
          </a:p>
          <a:p>
            <a:pPr>
              <a:lnSpc>
                <a:spcPct val="150000"/>
              </a:lnSpc>
            </a:pPr>
            <a:r>
              <a:rPr lang="en-US" dirty="0"/>
              <a:t>The </a:t>
            </a:r>
            <a:r>
              <a:rPr lang="en-US" b="1" dirty="0"/>
              <a:t>crime_and_incarceration_by_state </a:t>
            </a:r>
            <a:r>
              <a:rPr lang="en-US" dirty="0"/>
              <a:t>had the following layout (Table 3.2 Crime and Incarceration by State) :</a:t>
            </a:r>
          </a:p>
          <a:p>
            <a:pPr marL="285750" indent="-285750">
              <a:lnSpc>
                <a:spcPct val="150000"/>
              </a:lnSpc>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85BD354F-D293-0A7F-A551-FC5ACD6C6F64}"/>
              </a:ext>
            </a:extLst>
          </p:cNvPr>
          <p:cNvPicPr>
            <a:picLocks noChangeAspect="1"/>
          </p:cNvPicPr>
          <p:nvPr/>
        </p:nvPicPr>
        <p:blipFill>
          <a:blip r:embed="rId3"/>
          <a:stretch>
            <a:fillRect/>
          </a:stretch>
        </p:blipFill>
        <p:spPr>
          <a:xfrm>
            <a:off x="356385" y="2841134"/>
            <a:ext cx="6940296" cy="3515216"/>
          </a:xfrm>
          <a:prstGeom prst="rect">
            <a:avLst/>
          </a:prstGeom>
        </p:spPr>
      </p:pic>
    </p:spTree>
    <p:extLst>
      <p:ext uri="{BB962C8B-B14F-4D97-AF65-F5344CB8AC3E}">
        <p14:creationId xmlns:p14="http://schemas.microsoft.com/office/powerpoint/2010/main" val="3714696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723F6-BC16-F014-653B-73FAFC781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4DAB1F-5B85-738F-3573-8BE39E2122ED}"/>
              </a:ext>
            </a:extLst>
          </p:cNvPr>
          <p:cNvSpPr>
            <a:spLocks noGrp="1"/>
          </p:cNvSpPr>
          <p:nvPr>
            <p:ph type="title"/>
          </p:nvPr>
        </p:nvSpPr>
        <p:spPr>
          <a:xfrm>
            <a:off x="859537" y="128016"/>
            <a:ext cx="4352081" cy="649224"/>
          </a:xfrm>
        </p:spPr>
        <p:txBody>
          <a:bodyPr/>
          <a:lstStyle/>
          <a:p>
            <a:r>
              <a:rPr lang="en-US" dirty="0"/>
              <a:t>Data Processing and Objectives</a:t>
            </a:r>
          </a:p>
        </p:txBody>
      </p:sp>
      <p:pic>
        <p:nvPicPr>
          <p:cNvPr id="7" name="Picture Placeholder 4" descr="A close-up of a field">
            <a:extLst>
              <a:ext uri="{FF2B5EF4-FFF2-40B4-BE49-F238E27FC236}">
                <a16:creationId xmlns:a16="http://schemas.microsoft.com/office/drawing/2014/main" id="{146250B2-0414-403D-41C2-DEB8F55D894F}"/>
              </a:ext>
            </a:extLst>
          </p:cNvPr>
          <p:cNvPicPr>
            <a:picLocks noGrp="1" noChangeAspect="1"/>
          </p:cNvPicPr>
          <p:nvPr>
            <p:ph type="pic" sz="quarter" idx="15"/>
          </p:nvPr>
        </p:nvPicPr>
        <p:blipFill>
          <a:blip r:embed="rId2"/>
          <a:srcRect l="234" r="234"/>
          <a:stretch/>
        </p:blipFill>
        <p:spPr>
          <a:xfrm>
            <a:off x="8668512" y="0"/>
            <a:ext cx="3515928" cy="6858000"/>
          </a:xfrm>
        </p:spPr>
      </p:pic>
      <p:sp>
        <p:nvSpPr>
          <p:cNvPr id="5" name="Slide Number Placeholder 4">
            <a:extLst>
              <a:ext uri="{FF2B5EF4-FFF2-40B4-BE49-F238E27FC236}">
                <a16:creationId xmlns:a16="http://schemas.microsoft.com/office/drawing/2014/main" id="{681E562B-CA27-D77A-0504-0BE0F0C58E56}"/>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11</a:t>
            </a:fld>
            <a:endParaRPr lang="en-US" dirty="0"/>
          </a:p>
        </p:txBody>
      </p:sp>
      <p:sp>
        <p:nvSpPr>
          <p:cNvPr id="3" name="TextBox 2">
            <a:extLst>
              <a:ext uri="{FF2B5EF4-FFF2-40B4-BE49-F238E27FC236}">
                <a16:creationId xmlns:a16="http://schemas.microsoft.com/office/drawing/2014/main" id="{085B2636-F652-482D-2DBB-568A6888BC3C}"/>
              </a:ext>
            </a:extLst>
          </p:cNvPr>
          <p:cNvSpPr txBox="1"/>
          <p:nvPr/>
        </p:nvSpPr>
        <p:spPr>
          <a:xfrm>
            <a:off x="301752" y="886969"/>
            <a:ext cx="7040880" cy="2122953"/>
          </a:xfrm>
          <a:prstGeom prst="rect">
            <a:avLst/>
          </a:prstGeom>
          <a:noFill/>
        </p:spPr>
        <p:txBody>
          <a:bodyPr wrap="square" rtlCol="0">
            <a:spAutoFit/>
          </a:bodyPr>
          <a:lstStyle/>
          <a:p>
            <a:pPr>
              <a:lnSpc>
                <a:spcPct val="150000"/>
              </a:lnSpc>
            </a:pPr>
            <a:r>
              <a:rPr lang="en-US" dirty="0"/>
              <a:t>Read the data from the CSV files into individual data frames. </a:t>
            </a:r>
            <a:r>
              <a:rPr lang="en-US" b="1" dirty="0"/>
              <a:t>Section: 3.0.1 </a:t>
            </a:r>
            <a:r>
              <a:rPr lang="en-US" dirty="0"/>
              <a:t>:</a:t>
            </a:r>
          </a:p>
          <a:p>
            <a:pPr>
              <a:lnSpc>
                <a:spcPct val="150000"/>
              </a:lnSpc>
            </a:pPr>
            <a:r>
              <a:rPr lang="en-US" dirty="0"/>
              <a:t>The </a:t>
            </a:r>
            <a:r>
              <a:rPr lang="en-US" b="1" dirty="0"/>
              <a:t>t1_2019_us_state.shp </a:t>
            </a:r>
            <a:r>
              <a:rPr lang="en-US" dirty="0"/>
              <a:t>had the following layout (Table 3.2: States)</a:t>
            </a:r>
          </a:p>
          <a:p>
            <a:pPr marL="285750" indent="-285750">
              <a:lnSpc>
                <a:spcPct val="150000"/>
              </a:lnSpc>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740FBE68-D90B-2634-777A-ADB08C5D2880}"/>
              </a:ext>
            </a:extLst>
          </p:cNvPr>
          <p:cNvPicPr>
            <a:picLocks noChangeAspect="1"/>
          </p:cNvPicPr>
          <p:nvPr/>
        </p:nvPicPr>
        <p:blipFill>
          <a:blip r:embed="rId3"/>
          <a:stretch>
            <a:fillRect/>
          </a:stretch>
        </p:blipFill>
        <p:spPr>
          <a:xfrm>
            <a:off x="364618" y="2761435"/>
            <a:ext cx="6317742" cy="2935276"/>
          </a:xfrm>
          <a:prstGeom prst="rect">
            <a:avLst/>
          </a:prstGeom>
        </p:spPr>
      </p:pic>
      <p:sp>
        <p:nvSpPr>
          <p:cNvPr id="13" name="TextBox 12">
            <a:extLst>
              <a:ext uri="{FF2B5EF4-FFF2-40B4-BE49-F238E27FC236}">
                <a16:creationId xmlns:a16="http://schemas.microsoft.com/office/drawing/2014/main" id="{466068F2-CD3E-DE95-E4AD-5737529C8535}"/>
              </a:ext>
            </a:extLst>
          </p:cNvPr>
          <p:cNvSpPr txBox="1"/>
          <p:nvPr/>
        </p:nvSpPr>
        <p:spPr>
          <a:xfrm>
            <a:off x="364618" y="5867253"/>
            <a:ext cx="5047488" cy="553998"/>
          </a:xfrm>
          <a:prstGeom prst="rect">
            <a:avLst/>
          </a:prstGeom>
          <a:noFill/>
        </p:spPr>
        <p:txBody>
          <a:bodyPr wrap="square" rtlCol="0">
            <a:spAutoFit/>
          </a:bodyPr>
          <a:lstStyle/>
          <a:p>
            <a:r>
              <a:rPr lang="en-US" sz="1400" b="1" dirty="0"/>
              <a:t>Note</a:t>
            </a:r>
            <a:r>
              <a:rPr lang="en-US" dirty="0"/>
              <a:t>: </a:t>
            </a:r>
            <a:r>
              <a:rPr lang="en-US" sz="1200" dirty="0"/>
              <a:t>This image does not contain all the data that was in the file.  It only contains the first ten rows of data.</a:t>
            </a:r>
          </a:p>
        </p:txBody>
      </p:sp>
    </p:spTree>
    <p:extLst>
      <p:ext uri="{BB962C8B-B14F-4D97-AF65-F5344CB8AC3E}">
        <p14:creationId xmlns:p14="http://schemas.microsoft.com/office/powerpoint/2010/main" val="3294950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D0FD9-2656-80A5-3CC8-A7CB71201EFA}"/>
            </a:ext>
          </a:extLst>
        </p:cNvPr>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id="{0654B1CA-41F2-3F44-29B0-1F76D734A399}"/>
              </a:ext>
            </a:extLst>
          </p:cNvPr>
          <p:cNvPicPr>
            <a:picLocks noGrp="1" noChangeAspect="1"/>
          </p:cNvPicPr>
          <p:nvPr>
            <p:ph type="pic" sz="quarter" idx="10"/>
          </p:nvPr>
        </p:nvPicPr>
        <p:blipFill>
          <a:blip r:embed="rId2">
            <a:alphaModFix amt="50000"/>
          </a:blip>
          <a:srcRect/>
          <a:stretch/>
        </p:blipFill>
        <p:spPr>
          <a:xfrm>
            <a:off x="0" y="-2"/>
            <a:ext cx="12192000" cy="6858000"/>
          </a:xfrm>
        </p:spPr>
      </p:pic>
      <p:sp>
        <p:nvSpPr>
          <p:cNvPr id="3" name="Title 2">
            <a:extLst>
              <a:ext uri="{FF2B5EF4-FFF2-40B4-BE49-F238E27FC236}">
                <a16:creationId xmlns:a16="http://schemas.microsoft.com/office/drawing/2014/main" id="{4A8FB9DE-CBED-5EC8-3FCA-7092C958365B}"/>
              </a:ext>
            </a:extLst>
          </p:cNvPr>
          <p:cNvSpPr>
            <a:spLocks noGrp="1"/>
          </p:cNvSpPr>
          <p:nvPr>
            <p:ph type="title"/>
          </p:nvPr>
        </p:nvSpPr>
        <p:spPr>
          <a:xfrm>
            <a:off x="950976" y="2335192"/>
            <a:ext cx="10041115" cy="1450424"/>
          </a:xfrm>
        </p:spPr>
        <p:txBody>
          <a:bodyPr/>
          <a:lstStyle/>
          <a:p>
            <a:r>
              <a:rPr lang="en-US" dirty="0"/>
              <a:t>Data Processing</a:t>
            </a:r>
          </a:p>
        </p:txBody>
      </p:sp>
    </p:spTree>
    <p:extLst>
      <p:ext uri="{BB962C8B-B14F-4D97-AF65-F5344CB8AC3E}">
        <p14:creationId xmlns:p14="http://schemas.microsoft.com/office/powerpoint/2010/main" val="1506213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81953-59B6-BA9F-4279-105465AEE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0DDB78-8474-3D6A-907F-867CBBAB597A}"/>
              </a:ext>
            </a:extLst>
          </p:cNvPr>
          <p:cNvSpPr>
            <a:spLocks noGrp="1"/>
          </p:cNvSpPr>
          <p:nvPr>
            <p:ph type="title"/>
          </p:nvPr>
        </p:nvSpPr>
        <p:spPr>
          <a:xfrm>
            <a:off x="1997395" y="177200"/>
            <a:ext cx="4352081" cy="649224"/>
          </a:xfrm>
        </p:spPr>
        <p:txBody>
          <a:bodyPr/>
          <a:lstStyle/>
          <a:p>
            <a:r>
              <a:rPr lang="en-US" dirty="0"/>
              <a:t>Processing The Data</a:t>
            </a:r>
          </a:p>
        </p:txBody>
      </p:sp>
      <p:pic>
        <p:nvPicPr>
          <p:cNvPr id="7" name="Picture Placeholder 4" descr="A close-up of a field">
            <a:extLst>
              <a:ext uri="{FF2B5EF4-FFF2-40B4-BE49-F238E27FC236}">
                <a16:creationId xmlns:a16="http://schemas.microsoft.com/office/drawing/2014/main" id="{E74AE73C-CA8E-FD09-9725-29FB99558FA7}"/>
              </a:ext>
            </a:extLst>
          </p:cNvPr>
          <p:cNvPicPr>
            <a:picLocks noGrp="1" noChangeAspect="1"/>
          </p:cNvPicPr>
          <p:nvPr>
            <p:ph type="pic" sz="quarter" idx="15"/>
          </p:nvPr>
        </p:nvPicPr>
        <p:blipFill>
          <a:blip r:embed="rId2"/>
          <a:srcRect l="234" r="234"/>
          <a:stretch/>
        </p:blipFill>
        <p:spPr>
          <a:xfrm>
            <a:off x="9564914" y="0"/>
            <a:ext cx="2619526" cy="6858000"/>
          </a:xfrm>
        </p:spPr>
      </p:pic>
      <p:sp>
        <p:nvSpPr>
          <p:cNvPr id="5" name="Slide Number Placeholder 4">
            <a:extLst>
              <a:ext uri="{FF2B5EF4-FFF2-40B4-BE49-F238E27FC236}">
                <a16:creationId xmlns:a16="http://schemas.microsoft.com/office/drawing/2014/main" id="{CFBCDE1E-67BF-7936-6F8D-D13891E2872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13</a:t>
            </a:fld>
            <a:endParaRPr lang="en-US" dirty="0"/>
          </a:p>
        </p:txBody>
      </p:sp>
      <p:sp>
        <p:nvSpPr>
          <p:cNvPr id="4" name="TextBox 3">
            <a:extLst>
              <a:ext uri="{FF2B5EF4-FFF2-40B4-BE49-F238E27FC236}">
                <a16:creationId xmlns:a16="http://schemas.microsoft.com/office/drawing/2014/main" id="{3DD73910-DC99-FC30-2DB1-C800B39FEB26}"/>
              </a:ext>
            </a:extLst>
          </p:cNvPr>
          <p:cNvSpPr txBox="1"/>
          <p:nvPr/>
        </p:nvSpPr>
        <p:spPr>
          <a:xfrm>
            <a:off x="377836" y="826424"/>
            <a:ext cx="8882278" cy="6647974"/>
          </a:xfrm>
          <a:prstGeom prst="rect">
            <a:avLst/>
          </a:prstGeom>
          <a:noFill/>
        </p:spPr>
        <p:txBody>
          <a:bodyPr wrap="square" rtlCol="0">
            <a:spAutoFit/>
          </a:bodyPr>
          <a:lstStyle/>
          <a:p>
            <a:pPr>
              <a:lnSpc>
                <a:spcPct val="150000"/>
              </a:lnSpc>
            </a:pPr>
            <a:r>
              <a:rPr lang="en-US" sz="2000" dirty="0"/>
              <a:t>The data was not in a state where it could be used.  The following steps were performed to get the data into a usable state for analysis.</a:t>
            </a:r>
          </a:p>
          <a:p>
            <a:pPr>
              <a:lnSpc>
                <a:spcPct val="150000"/>
              </a:lnSpc>
            </a:pPr>
            <a:r>
              <a:rPr lang="en-US" sz="2000" b="1" dirty="0"/>
              <a:t>Steps</a:t>
            </a:r>
            <a:r>
              <a:rPr lang="en-US" sz="2000" dirty="0"/>
              <a:t>:</a:t>
            </a:r>
          </a:p>
          <a:p>
            <a:pPr marL="285750" indent="-285750">
              <a:lnSpc>
                <a:spcPct val="150000"/>
              </a:lnSpc>
              <a:buFont typeface="Arial" panose="020B0604020202020204" pitchFamily="34" charset="0"/>
              <a:buChar char="•"/>
            </a:pPr>
            <a:r>
              <a:rPr lang="en-US" sz="2000" dirty="0"/>
              <a:t>State polygons (file)</a:t>
            </a:r>
          </a:p>
          <a:p>
            <a:pPr marL="742950" lvl="1" indent="-285750">
              <a:lnSpc>
                <a:spcPct val="150000"/>
              </a:lnSpc>
              <a:buFont typeface="Arial" panose="020B0604020202020204" pitchFamily="34" charset="0"/>
              <a:buChar char="•"/>
            </a:pPr>
            <a:r>
              <a:rPr lang="en-US" sz="2000" dirty="0"/>
              <a:t>remove some states that are not part of the contiguous USA</a:t>
            </a:r>
          </a:p>
          <a:p>
            <a:pPr marL="285750" indent="-285750">
              <a:lnSpc>
                <a:spcPct val="150000"/>
              </a:lnSpc>
              <a:buFont typeface="Arial" panose="020B0604020202020204" pitchFamily="34" charset="0"/>
              <a:buChar char="•"/>
            </a:pPr>
            <a:r>
              <a:rPr lang="en-US" sz="2000" dirty="0"/>
              <a:t>unemployment_county (file)</a:t>
            </a:r>
          </a:p>
          <a:p>
            <a:pPr marL="742950" lvl="1" indent="-285750">
              <a:lnSpc>
                <a:spcPct val="150000"/>
              </a:lnSpc>
              <a:buFont typeface="Arial" panose="020B0604020202020204" pitchFamily="34" charset="0"/>
              <a:buChar char="•"/>
            </a:pPr>
            <a:r>
              <a:rPr lang="en-US" sz="2000" dirty="0"/>
              <a:t>remove some states that are not part of the contiguous USA</a:t>
            </a:r>
          </a:p>
          <a:p>
            <a:pPr marL="742950" lvl="1" indent="-285750">
              <a:lnSpc>
                <a:spcPct val="150000"/>
              </a:lnSpc>
              <a:buFont typeface="Arial" panose="020B0604020202020204" pitchFamily="34" charset="0"/>
              <a:buChar char="•"/>
            </a:pPr>
            <a:r>
              <a:rPr lang="en-US" sz="2000" dirty="0"/>
              <a:t>rename the state column </a:t>
            </a:r>
          </a:p>
          <a:p>
            <a:pPr marL="742950" lvl="1" indent="-285750">
              <a:lnSpc>
                <a:spcPct val="150000"/>
              </a:lnSpc>
              <a:buFont typeface="Arial" panose="020B0604020202020204" pitchFamily="34" charset="0"/>
              <a:buChar char="•"/>
            </a:pPr>
            <a:r>
              <a:rPr lang="en-US" sz="2000" dirty="0"/>
              <a:t>filter years: 2007-2014</a:t>
            </a:r>
          </a:p>
          <a:p>
            <a:pPr marL="285750" indent="-285750">
              <a:lnSpc>
                <a:spcPct val="150000"/>
              </a:lnSpc>
              <a:buFont typeface="Arial" panose="020B0604020202020204" pitchFamily="34" charset="0"/>
              <a:buChar char="•"/>
            </a:pPr>
            <a:r>
              <a:rPr lang="en-US" sz="2000" dirty="0" err="1"/>
              <a:t>crime_and_incarceration_by_state</a:t>
            </a:r>
            <a:r>
              <a:rPr lang="en-US" sz="2000" dirty="0"/>
              <a:t> (file)</a:t>
            </a:r>
          </a:p>
          <a:p>
            <a:pPr marL="742950" lvl="1" indent="-285750">
              <a:lnSpc>
                <a:spcPct val="150000"/>
              </a:lnSpc>
              <a:buFont typeface="Arial" panose="020B0604020202020204" pitchFamily="34" charset="0"/>
              <a:buChar char="•"/>
            </a:pPr>
            <a:r>
              <a:rPr lang="en-US" sz="2000" dirty="0"/>
              <a:t>change state column name. </a:t>
            </a:r>
          </a:p>
          <a:p>
            <a:pPr marL="742950" lvl="1" indent="-285750">
              <a:lnSpc>
                <a:spcPct val="150000"/>
              </a:lnSpc>
              <a:buFont typeface="Arial" panose="020B0604020202020204" pitchFamily="34" charset="0"/>
              <a:buChar char="•"/>
            </a:pPr>
            <a:r>
              <a:rPr lang="en-US" sz="2000" dirty="0"/>
              <a:t>remove some states/region.</a:t>
            </a:r>
          </a:p>
          <a:p>
            <a:pPr marL="742950" lvl="1" indent="-285750">
              <a:lnSpc>
                <a:spcPct val="150000"/>
              </a:lnSpc>
              <a:buFont typeface="Arial" panose="020B0604020202020204" pitchFamily="34" charset="0"/>
              <a:buChar char="•"/>
            </a:pPr>
            <a:r>
              <a:rPr lang="en-US" sz="2000" dirty="0"/>
              <a:t>change all the states in capital case into 2-letter abbreviation name.</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474574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DC60F-FD74-F2DF-B25A-253AB5B6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E984E5-0199-D458-45C4-672041B662E2}"/>
              </a:ext>
            </a:extLst>
          </p:cNvPr>
          <p:cNvSpPr>
            <a:spLocks noGrp="1"/>
          </p:cNvSpPr>
          <p:nvPr>
            <p:ph type="title"/>
          </p:nvPr>
        </p:nvSpPr>
        <p:spPr>
          <a:xfrm>
            <a:off x="2011910" y="177200"/>
            <a:ext cx="4352081" cy="649224"/>
          </a:xfrm>
        </p:spPr>
        <p:txBody>
          <a:bodyPr/>
          <a:lstStyle/>
          <a:p>
            <a:r>
              <a:rPr lang="en-US"/>
              <a:t>Processing The Data</a:t>
            </a:r>
            <a:endParaRPr lang="en-US" dirty="0"/>
          </a:p>
        </p:txBody>
      </p:sp>
      <p:pic>
        <p:nvPicPr>
          <p:cNvPr id="7" name="Picture Placeholder 4" descr="A close-up of a field">
            <a:extLst>
              <a:ext uri="{FF2B5EF4-FFF2-40B4-BE49-F238E27FC236}">
                <a16:creationId xmlns:a16="http://schemas.microsoft.com/office/drawing/2014/main" id="{FA83D520-79CD-E863-E6A4-A76A0714ED90}"/>
              </a:ext>
            </a:extLst>
          </p:cNvPr>
          <p:cNvPicPr>
            <a:picLocks noGrp="1" noChangeAspect="1"/>
          </p:cNvPicPr>
          <p:nvPr>
            <p:ph type="pic" sz="quarter" idx="15"/>
          </p:nvPr>
        </p:nvPicPr>
        <p:blipFill>
          <a:blip r:embed="rId2"/>
          <a:srcRect l="234" r="234"/>
          <a:stretch/>
        </p:blipFill>
        <p:spPr>
          <a:xfrm>
            <a:off x="8348472" y="0"/>
            <a:ext cx="3835968" cy="6858000"/>
          </a:xfrm>
        </p:spPr>
      </p:pic>
      <p:sp>
        <p:nvSpPr>
          <p:cNvPr id="5" name="Slide Number Placeholder 4">
            <a:extLst>
              <a:ext uri="{FF2B5EF4-FFF2-40B4-BE49-F238E27FC236}">
                <a16:creationId xmlns:a16="http://schemas.microsoft.com/office/drawing/2014/main" id="{532E63AB-A915-0A1E-3911-DE8649B7CEA7}"/>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14</a:t>
            </a:fld>
            <a:endParaRPr lang="en-US" dirty="0"/>
          </a:p>
        </p:txBody>
      </p:sp>
      <p:sp>
        <p:nvSpPr>
          <p:cNvPr id="4" name="TextBox 3">
            <a:extLst>
              <a:ext uri="{FF2B5EF4-FFF2-40B4-BE49-F238E27FC236}">
                <a16:creationId xmlns:a16="http://schemas.microsoft.com/office/drawing/2014/main" id="{B1E87194-67C6-2865-9ABA-045E87FAE65E}"/>
              </a:ext>
            </a:extLst>
          </p:cNvPr>
          <p:cNvSpPr txBox="1"/>
          <p:nvPr/>
        </p:nvSpPr>
        <p:spPr>
          <a:xfrm>
            <a:off x="670559" y="947904"/>
            <a:ext cx="7193279" cy="2348592"/>
          </a:xfrm>
          <a:prstGeom prst="rect">
            <a:avLst/>
          </a:prstGeom>
          <a:noFill/>
        </p:spPr>
        <p:txBody>
          <a:bodyPr wrap="square" rtlCol="0">
            <a:spAutoFit/>
          </a:bodyPr>
          <a:lstStyle/>
          <a:p>
            <a:pPr>
              <a:lnSpc>
                <a:spcPct val="150000"/>
              </a:lnSpc>
            </a:pPr>
            <a:r>
              <a:rPr lang="en-US" sz="2000" dirty="0"/>
              <a:t>There were a few additional steps that were accomplished in the section.</a:t>
            </a:r>
          </a:p>
          <a:p>
            <a:pPr marL="285750" indent="-285750">
              <a:lnSpc>
                <a:spcPct val="150000"/>
              </a:lnSpc>
              <a:buFont typeface="Arial" panose="020B0604020202020204" pitchFamily="34" charset="0"/>
              <a:buChar char="•"/>
            </a:pPr>
            <a:r>
              <a:rPr lang="en-US" sz="2000" dirty="0"/>
              <a:t>calculate the crime rate</a:t>
            </a:r>
          </a:p>
          <a:p>
            <a:pPr marL="285750" indent="-285750">
              <a:lnSpc>
                <a:spcPct val="150000"/>
              </a:lnSpc>
              <a:buFont typeface="Arial" panose="020B0604020202020204" pitchFamily="34" charset="0"/>
              <a:buChar char="•"/>
            </a:pPr>
            <a:r>
              <a:rPr lang="en-US" sz="2000" dirty="0"/>
              <a:t>join relational tables</a:t>
            </a:r>
          </a:p>
          <a:p>
            <a:pPr>
              <a:lnSpc>
                <a:spcPct val="150000"/>
              </a:lnSpc>
            </a:pPr>
            <a:r>
              <a:rPr lang="en-US" sz="2000" dirty="0"/>
              <a:t>The result is the following table.</a:t>
            </a:r>
          </a:p>
        </p:txBody>
      </p:sp>
      <p:pic>
        <p:nvPicPr>
          <p:cNvPr id="9" name="Picture 8">
            <a:extLst>
              <a:ext uri="{FF2B5EF4-FFF2-40B4-BE49-F238E27FC236}">
                <a16:creationId xmlns:a16="http://schemas.microsoft.com/office/drawing/2014/main" id="{8769D48A-FA6D-30FE-CA25-06547F811F20}"/>
              </a:ext>
            </a:extLst>
          </p:cNvPr>
          <p:cNvPicPr>
            <a:picLocks noChangeAspect="1"/>
          </p:cNvPicPr>
          <p:nvPr/>
        </p:nvPicPr>
        <p:blipFill>
          <a:blip r:embed="rId3"/>
          <a:stretch>
            <a:fillRect/>
          </a:stretch>
        </p:blipFill>
        <p:spPr>
          <a:xfrm>
            <a:off x="1720208" y="3429000"/>
            <a:ext cx="4935483" cy="2295311"/>
          </a:xfrm>
          <a:prstGeom prst="rect">
            <a:avLst/>
          </a:prstGeom>
        </p:spPr>
      </p:pic>
      <p:sp>
        <p:nvSpPr>
          <p:cNvPr id="10" name="TextBox 9">
            <a:extLst>
              <a:ext uri="{FF2B5EF4-FFF2-40B4-BE49-F238E27FC236}">
                <a16:creationId xmlns:a16="http://schemas.microsoft.com/office/drawing/2014/main" id="{9674D753-54A7-3BCC-B422-05CA810E378F}"/>
              </a:ext>
            </a:extLst>
          </p:cNvPr>
          <p:cNvSpPr txBox="1"/>
          <p:nvPr/>
        </p:nvSpPr>
        <p:spPr>
          <a:xfrm>
            <a:off x="982980" y="5989320"/>
            <a:ext cx="6003036" cy="923330"/>
          </a:xfrm>
          <a:prstGeom prst="rect">
            <a:avLst/>
          </a:prstGeom>
          <a:noFill/>
        </p:spPr>
        <p:txBody>
          <a:bodyPr wrap="square" rtlCol="0">
            <a:spAutoFit/>
          </a:bodyPr>
          <a:lstStyle/>
          <a:p>
            <a:r>
              <a:rPr lang="en-US" b="1" dirty="0"/>
              <a:t>Note</a:t>
            </a:r>
            <a:r>
              <a:rPr lang="en-US" dirty="0"/>
              <a:t>: Additional information can be found in the accompanying HTML file.</a:t>
            </a:r>
          </a:p>
          <a:p>
            <a:endParaRPr lang="en-US" dirty="0"/>
          </a:p>
        </p:txBody>
      </p:sp>
    </p:spTree>
    <p:extLst>
      <p:ext uri="{BB962C8B-B14F-4D97-AF65-F5344CB8AC3E}">
        <p14:creationId xmlns:p14="http://schemas.microsoft.com/office/powerpoint/2010/main" val="1450318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8E010-5C84-DA47-FF14-91EE5D33980E}"/>
            </a:ext>
          </a:extLst>
        </p:cNvPr>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id="{48532F3C-4B8E-CC2D-31D9-E2495CCB1475}"/>
              </a:ext>
            </a:extLst>
          </p:cNvPr>
          <p:cNvPicPr>
            <a:picLocks noGrp="1" noChangeAspect="1"/>
          </p:cNvPicPr>
          <p:nvPr>
            <p:ph type="pic" sz="quarter" idx="10"/>
          </p:nvPr>
        </p:nvPicPr>
        <p:blipFill>
          <a:blip r:embed="rId2">
            <a:alphaModFix amt="50000"/>
          </a:blip>
          <a:srcRect/>
          <a:stretch/>
        </p:blipFill>
        <p:spPr>
          <a:xfrm>
            <a:off x="0" y="0"/>
            <a:ext cx="12192000" cy="6858000"/>
          </a:xfrm>
        </p:spPr>
      </p:pic>
      <p:sp>
        <p:nvSpPr>
          <p:cNvPr id="3" name="Title 2">
            <a:extLst>
              <a:ext uri="{FF2B5EF4-FFF2-40B4-BE49-F238E27FC236}">
                <a16:creationId xmlns:a16="http://schemas.microsoft.com/office/drawing/2014/main" id="{58CD5A07-3CA2-F4D9-2844-8785BA2420AB}"/>
              </a:ext>
            </a:extLst>
          </p:cNvPr>
          <p:cNvSpPr>
            <a:spLocks noGrp="1"/>
          </p:cNvSpPr>
          <p:nvPr>
            <p:ph type="title"/>
          </p:nvPr>
        </p:nvSpPr>
        <p:spPr>
          <a:xfrm>
            <a:off x="777240" y="2335192"/>
            <a:ext cx="10214851" cy="1596728"/>
          </a:xfrm>
        </p:spPr>
        <p:txBody>
          <a:bodyPr/>
          <a:lstStyle/>
          <a:p>
            <a:r>
              <a:rPr lang="en-US" b="1" dirty="0"/>
              <a:t>EDA analysis (Unemployment)</a:t>
            </a:r>
          </a:p>
        </p:txBody>
      </p:sp>
    </p:spTree>
    <p:extLst>
      <p:ext uri="{BB962C8B-B14F-4D97-AF65-F5344CB8AC3E}">
        <p14:creationId xmlns:p14="http://schemas.microsoft.com/office/powerpoint/2010/main" val="1082017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C1D16-91A9-2F6C-0087-4414A0DDE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77037B-9079-A7D4-B127-1C57E92EBA3D}"/>
              </a:ext>
            </a:extLst>
          </p:cNvPr>
          <p:cNvSpPr>
            <a:spLocks noGrp="1"/>
          </p:cNvSpPr>
          <p:nvPr>
            <p:ph type="title"/>
          </p:nvPr>
        </p:nvSpPr>
        <p:spPr>
          <a:xfrm>
            <a:off x="1997395" y="177200"/>
            <a:ext cx="4352081" cy="649224"/>
          </a:xfrm>
        </p:spPr>
        <p:txBody>
          <a:bodyPr/>
          <a:lstStyle/>
          <a:p>
            <a:r>
              <a:rPr lang="en-US" b="1" dirty="0"/>
              <a:t>EDA analysis </a:t>
            </a:r>
          </a:p>
        </p:txBody>
      </p:sp>
      <p:sp>
        <p:nvSpPr>
          <p:cNvPr id="5" name="Slide Number Placeholder 4">
            <a:extLst>
              <a:ext uri="{FF2B5EF4-FFF2-40B4-BE49-F238E27FC236}">
                <a16:creationId xmlns:a16="http://schemas.microsoft.com/office/drawing/2014/main" id="{77A22BD5-6973-8470-CD25-EA6FAD7FDEF6}"/>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16</a:t>
            </a:fld>
            <a:endParaRPr lang="en-US" dirty="0"/>
          </a:p>
        </p:txBody>
      </p:sp>
      <p:sp>
        <p:nvSpPr>
          <p:cNvPr id="4" name="TextBox 3">
            <a:extLst>
              <a:ext uri="{FF2B5EF4-FFF2-40B4-BE49-F238E27FC236}">
                <a16:creationId xmlns:a16="http://schemas.microsoft.com/office/drawing/2014/main" id="{FC7809E8-33A3-F43E-7373-A5805C352398}"/>
              </a:ext>
            </a:extLst>
          </p:cNvPr>
          <p:cNvSpPr txBox="1"/>
          <p:nvPr/>
        </p:nvSpPr>
        <p:spPr>
          <a:xfrm>
            <a:off x="377836" y="826424"/>
            <a:ext cx="8882278" cy="2810256"/>
          </a:xfrm>
          <a:prstGeom prst="rect">
            <a:avLst/>
          </a:prstGeom>
          <a:noFill/>
        </p:spPr>
        <p:txBody>
          <a:bodyPr wrap="square" rtlCol="0">
            <a:spAutoFit/>
          </a:bodyPr>
          <a:lstStyle/>
          <a:p>
            <a:pPr>
              <a:lnSpc>
                <a:spcPct val="150000"/>
              </a:lnSpc>
            </a:pPr>
            <a:r>
              <a:rPr lang="en-US" sz="2000" dirty="0"/>
              <a:t>To aid in understanding what the data looks like it was beneficial to gather some statistical data about the cleaned data. Exploratory data analysis was performed on the data. Statistics that were gathered were quantiles and the mean, minimum, and maximum  The following is a chart of the aggregated unemployment based on the region. And is followed by a boxplot for the same data</a:t>
            </a:r>
            <a:endParaRPr lang="en-US" dirty="0"/>
          </a:p>
        </p:txBody>
      </p:sp>
      <p:pic>
        <p:nvPicPr>
          <p:cNvPr id="6" name="Picture 5">
            <a:extLst>
              <a:ext uri="{FF2B5EF4-FFF2-40B4-BE49-F238E27FC236}">
                <a16:creationId xmlns:a16="http://schemas.microsoft.com/office/drawing/2014/main" id="{19E61982-FC88-2E0A-65B8-BF027769EBD9}"/>
              </a:ext>
            </a:extLst>
          </p:cNvPr>
          <p:cNvPicPr>
            <a:picLocks noChangeAspect="1"/>
          </p:cNvPicPr>
          <p:nvPr/>
        </p:nvPicPr>
        <p:blipFill>
          <a:blip r:embed="rId2"/>
          <a:stretch>
            <a:fillRect/>
          </a:stretch>
        </p:blipFill>
        <p:spPr>
          <a:xfrm>
            <a:off x="377836" y="3636680"/>
            <a:ext cx="8745170" cy="2248214"/>
          </a:xfrm>
          <a:prstGeom prst="rect">
            <a:avLst/>
          </a:prstGeom>
        </p:spPr>
      </p:pic>
    </p:spTree>
    <p:extLst>
      <p:ext uri="{BB962C8B-B14F-4D97-AF65-F5344CB8AC3E}">
        <p14:creationId xmlns:p14="http://schemas.microsoft.com/office/powerpoint/2010/main" val="2504398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B2DC0-839E-69E7-8328-D5B59664F0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43D0BA-B979-C461-20C7-3CBE33F6EE59}"/>
              </a:ext>
            </a:extLst>
          </p:cNvPr>
          <p:cNvSpPr>
            <a:spLocks noGrp="1"/>
          </p:cNvSpPr>
          <p:nvPr>
            <p:ph type="title"/>
          </p:nvPr>
        </p:nvSpPr>
        <p:spPr>
          <a:xfrm>
            <a:off x="1997395" y="177200"/>
            <a:ext cx="4352081" cy="649224"/>
          </a:xfrm>
        </p:spPr>
        <p:txBody>
          <a:bodyPr/>
          <a:lstStyle/>
          <a:p>
            <a:r>
              <a:rPr lang="en-US" b="1" dirty="0"/>
              <a:t>EDA analysis</a:t>
            </a:r>
          </a:p>
        </p:txBody>
      </p:sp>
      <p:pic>
        <p:nvPicPr>
          <p:cNvPr id="7" name="Picture Placeholder 4" descr="A close-up of a field">
            <a:extLst>
              <a:ext uri="{FF2B5EF4-FFF2-40B4-BE49-F238E27FC236}">
                <a16:creationId xmlns:a16="http://schemas.microsoft.com/office/drawing/2014/main" id="{4A53461B-B8F7-012E-674B-84842FD1EAD5}"/>
              </a:ext>
            </a:extLst>
          </p:cNvPr>
          <p:cNvPicPr>
            <a:picLocks noGrp="1" noChangeAspect="1"/>
          </p:cNvPicPr>
          <p:nvPr>
            <p:ph type="pic" sz="quarter" idx="15"/>
          </p:nvPr>
        </p:nvPicPr>
        <p:blipFill>
          <a:blip r:embed="rId2"/>
          <a:srcRect l="234" r="234"/>
          <a:stretch/>
        </p:blipFill>
        <p:spPr>
          <a:xfrm>
            <a:off x="9564914" y="0"/>
            <a:ext cx="2619526" cy="6858000"/>
          </a:xfrm>
        </p:spPr>
      </p:pic>
      <p:sp>
        <p:nvSpPr>
          <p:cNvPr id="5" name="Slide Number Placeholder 4">
            <a:extLst>
              <a:ext uri="{FF2B5EF4-FFF2-40B4-BE49-F238E27FC236}">
                <a16:creationId xmlns:a16="http://schemas.microsoft.com/office/drawing/2014/main" id="{C1647CBB-2E91-22A8-07E8-ECEF5218D173}"/>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17</a:t>
            </a:fld>
            <a:endParaRPr lang="en-US" dirty="0"/>
          </a:p>
        </p:txBody>
      </p:sp>
      <p:sp>
        <p:nvSpPr>
          <p:cNvPr id="3" name="TextBox 2">
            <a:extLst>
              <a:ext uri="{FF2B5EF4-FFF2-40B4-BE49-F238E27FC236}">
                <a16:creationId xmlns:a16="http://schemas.microsoft.com/office/drawing/2014/main" id="{ECCAADAA-27DB-E198-7790-3527D8B03508}"/>
              </a:ext>
            </a:extLst>
          </p:cNvPr>
          <p:cNvSpPr txBox="1"/>
          <p:nvPr/>
        </p:nvSpPr>
        <p:spPr>
          <a:xfrm>
            <a:off x="1737635" y="4882896"/>
            <a:ext cx="4871600" cy="646331"/>
          </a:xfrm>
          <a:prstGeom prst="rect">
            <a:avLst/>
          </a:prstGeom>
          <a:noFill/>
        </p:spPr>
        <p:txBody>
          <a:bodyPr wrap="square" rtlCol="0">
            <a:spAutoFit/>
          </a:bodyPr>
          <a:lstStyle/>
          <a:p>
            <a:r>
              <a:rPr lang="en-US" b="1" dirty="0"/>
              <a:t>Note</a:t>
            </a:r>
            <a:r>
              <a:rPr lang="en-US" dirty="0"/>
              <a:t>: The boxplot is a plotly plot that is fully interactive in the HTML document. </a:t>
            </a:r>
          </a:p>
        </p:txBody>
      </p:sp>
      <p:pic>
        <p:nvPicPr>
          <p:cNvPr id="9" name="Picture 8">
            <a:extLst>
              <a:ext uri="{FF2B5EF4-FFF2-40B4-BE49-F238E27FC236}">
                <a16:creationId xmlns:a16="http://schemas.microsoft.com/office/drawing/2014/main" id="{9E92DCA8-3DA6-BECE-BCA0-ACF646469E41}"/>
              </a:ext>
            </a:extLst>
          </p:cNvPr>
          <p:cNvPicPr>
            <a:picLocks noChangeAspect="1"/>
          </p:cNvPicPr>
          <p:nvPr/>
        </p:nvPicPr>
        <p:blipFill>
          <a:blip r:embed="rId3"/>
          <a:stretch>
            <a:fillRect/>
          </a:stretch>
        </p:blipFill>
        <p:spPr>
          <a:xfrm>
            <a:off x="1792609" y="1167977"/>
            <a:ext cx="4761652" cy="3495463"/>
          </a:xfrm>
          <a:prstGeom prst="rect">
            <a:avLst/>
          </a:prstGeom>
        </p:spPr>
      </p:pic>
    </p:spTree>
    <p:extLst>
      <p:ext uri="{BB962C8B-B14F-4D97-AF65-F5344CB8AC3E}">
        <p14:creationId xmlns:p14="http://schemas.microsoft.com/office/powerpoint/2010/main" val="2606215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764C8-5D7E-B0E8-18AC-A76EBD2054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CA9D44-2D31-48A7-30BC-A14E66C40F62}"/>
              </a:ext>
            </a:extLst>
          </p:cNvPr>
          <p:cNvSpPr>
            <a:spLocks noGrp="1"/>
          </p:cNvSpPr>
          <p:nvPr>
            <p:ph type="title"/>
          </p:nvPr>
        </p:nvSpPr>
        <p:spPr>
          <a:xfrm>
            <a:off x="1997395" y="177200"/>
            <a:ext cx="4352081" cy="649224"/>
          </a:xfrm>
        </p:spPr>
        <p:txBody>
          <a:bodyPr/>
          <a:lstStyle/>
          <a:p>
            <a:r>
              <a:rPr lang="en-US" b="1" dirty="0"/>
              <a:t>EDA analysis</a:t>
            </a:r>
          </a:p>
        </p:txBody>
      </p:sp>
      <p:pic>
        <p:nvPicPr>
          <p:cNvPr id="7" name="Picture Placeholder 4" descr="A close-up of a field">
            <a:extLst>
              <a:ext uri="{FF2B5EF4-FFF2-40B4-BE49-F238E27FC236}">
                <a16:creationId xmlns:a16="http://schemas.microsoft.com/office/drawing/2014/main" id="{75899651-4877-EFF4-E908-BC74ECD72E5C}"/>
              </a:ext>
            </a:extLst>
          </p:cNvPr>
          <p:cNvPicPr>
            <a:picLocks noGrp="1" noChangeAspect="1"/>
          </p:cNvPicPr>
          <p:nvPr>
            <p:ph type="pic" sz="quarter" idx="15"/>
          </p:nvPr>
        </p:nvPicPr>
        <p:blipFill>
          <a:blip r:embed="rId2"/>
          <a:srcRect l="234" r="234"/>
          <a:stretch/>
        </p:blipFill>
        <p:spPr>
          <a:xfrm>
            <a:off x="9564914" y="0"/>
            <a:ext cx="2619526" cy="6858000"/>
          </a:xfrm>
        </p:spPr>
      </p:pic>
      <p:sp>
        <p:nvSpPr>
          <p:cNvPr id="5" name="Slide Number Placeholder 4">
            <a:extLst>
              <a:ext uri="{FF2B5EF4-FFF2-40B4-BE49-F238E27FC236}">
                <a16:creationId xmlns:a16="http://schemas.microsoft.com/office/drawing/2014/main" id="{09CAE208-BC06-8395-6F5F-EAA6465370F1}"/>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18</a:t>
            </a:fld>
            <a:endParaRPr lang="en-US" dirty="0"/>
          </a:p>
        </p:txBody>
      </p:sp>
      <p:sp>
        <p:nvSpPr>
          <p:cNvPr id="4" name="TextBox 3">
            <a:extLst>
              <a:ext uri="{FF2B5EF4-FFF2-40B4-BE49-F238E27FC236}">
                <a16:creationId xmlns:a16="http://schemas.microsoft.com/office/drawing/2014/main" id="{332BFE24-4ECF-DEEE-37B3-68152C44E695}"/>
              </a:ext>
            </a:extLst>
          </p:cNvPr>
          <p:cNvSpPr txBox="1"/>
          <p:nvPr/>
        </p:nvSpPr>
        <p:spPr>
          <a:xfrm>
            <a:off x="359548" y="963584"/>
            <a:ext cx="8882278" cy="1845955"/>
          </a:xfrm>
          <a:prstGeom prst="rect">
            <a:avLst/>
          </a:prstGeom>
          <a:noFill/>
        </p:spPr>
        <p:txBody>
          <a:bodyPr wrap="square" rtlCol="0">
            <a:spAutoFit/>
          </a:bodyPr>
          <a:lstStyle/>
          <a:p>
            <a:pPr>
              <a:lnSpc>
                <a:spcPct val="150000"/>
              </a:lnSpc>
            </a:pPr>
            <a:r>
              <a:rPr lang="en-US" sz="2000" dirty="0"/>
              <a:t>Unemployment by year is shown in the table and boxplot below. </a:t>
            </a:r>
            <a:r>
              <a:rPr lang="en-US" sz="2000" b="1" dirty="0"/>
              <a:t>Note</a:t>
            </a:r>
            <a:r>
              <a:rPr lang="en-US" sz="2000" dirty="0"/>
              <a:t>: This is only a partial image of the table</a:t>
            </a:r>
          </a:p>
          <a:p>
            <a:pPr>
              <a:lnSpc>
                <a:spcPct val="150000"/>
              </a:lnSpc>
            </a:pPr>
            <a:endParaRPr lang="en-US" sz="2000" dirty="0"/>
          </a:p>
          <a:p>
            <a:pPr>
              <a:lnSpc>
                <a:spcPct val="150000"/>
              </a:lnSpc>
            </a:pPr>
            <a:endParaRPr lang="en-US" dirty="0"/>
          </a:p>
        </p:txBody>
      </p:sp>
      <p:pic>
        <p:nvPicPr>
          <p:cNvPr id="10" name="Picture 9">
            <a:extLst>
              <a:ext uri="{FF2B5EF4-FFF2-40B4-BE49-F238E27FC236}">
                <a16:creationId xmlns:a16="http://schemas.microsoft.com/office/drawing/2014/main" id="{978F7D38-4538-4A8A-F27C-361E7F383969}"/>
              </a:ext>
            </a:extLst>
          </p:cNvPr>
          <p:cNvPicPr>
            <a:picLocks noChangeAspect="1"/>
          </p:cNvPicPr>
          <p:nvPr/>
        </p:nvPicPr>
        <p:blipFill>
          <a:blip r:embed="rId3"/>
          <a:stretch>
            <a:fillRect/>
          </a:stretch>
        </p:blipFill>
        <p:spPr>
          <a:xfrm>
            <a:off x="153007" y="2106018"/>
            <a:ext cx="4020428" cy="3296708"/>
          </a:xfrm>
          <a:prstGeom prst="rect">
            <a:avLst/>
          </a:prstGeom>
        </p:spPr>
      </p:pic>
      <p:pic>
        <p:nvPicPr>
          <p:cNvPr id="12" name="Picture 11">
            <a:extLst>
              <a:ext uri="{FF2B5EF4-FFF2-40B4-BE49-F238E27FC236}">
                <a16:creationId xmlns:a16="http://schemas.microsoft.com/office/drawing/2014/main" id="{E6E08000-F5C1-8CDF-7CD5-BC7638271755}"/>
              </a:ext>
            </a:extLst>
          </p:cNvPr>
          <p:cNvPicPr>
            <a:picLocks noChangeAspect="1"/>
          </p:cNvPicPr>
          <p:nvPr/>
        </p:nvPicPr>
        <p:blipFill>
          <a:blip r:embed="rId4"/>
          <a:stretch>
            <a:fillRect/>
          </a:stretch>
        </p:blipFill>
        <p:spPr>
          <a:xfrm>
            <a:off x="4555149" y="2106018"/>
            <a:ext cx="4365296" cy="3296708"/>
          </a:xfrm>
          <a:prstGeom prst="rect">
            <a:avLst/>
          </a:prstGeom>
        </p:spPr>
      </p:pic>
    </p:spTree>
    <p:extLst>
      <p:ext uri="{BB962C8B-B14F-4D97-AF65-F5344CB8AC3E}">
        <p14:creationId xmlns:p14="http://schemas.microsoft.com/office/powerpoint/2010/main" val="3559877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FCFE-BEE3-8DFC-3465-2E122190FE27}"/>
            </a:ext>
          </a:extLst>
        </p:cNvPr>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id="{EC114176-C4AE-E0BC-BE99-A1894A315FBB}"/>
              </a:ext>
            </a:extLst>
          </p:cNvPr>
          <p:cNvPicPr>
            <a:picLocks noGrp="1" noChangeAspect="1"/>
          </p:cNvPicPr>
          <p:nvPr>
            <p:ph type="pic" sz="quarter" idx="10"/>
          </p:nvPr>
        </p:nvPicPr>
        <p:blipFill>
          <a:blip r:embed="rId2">
            <a:alphaModFix amt="50000"/>
          </a:blip>
          <a:srcRect/>
          <a:stretch/>
        </p:blipFill>
        <p:spPr>
          <a:xfrm>
            <a:off x="0" y="0"/>
            <a:ext cx="12192000" cy="6858000"/>
          </a:xfrm>
        </p:spPr>
      </p:pic>
      <p:sp>
        <p:nvSpPr>
          <p:cNvPr id="3" name="Title 2">
            <a:extLst>
              <a:ext uri="{FF2B5EF4-FFF2-40B4-BE49-F238E27FC236}">
                <a16:creationId xmlns:a16="http://schemas.microsoft.com/office/drawing/2014/main" id="{FC32C6C5-32A3-7258-45BF-5D2B40FBC90E}"/>
              </a:ext>
            </a:extLst>
          </p:cNvPr>
          <p:cNvSpPr>
            <a:spLocks noGrp="1"/>
          </p:cNvSpPr>
          <p:nvPr>
            <p:ph type="title"/>
          </p:nvPr>
        </p:nvSpPr>
        <p:spPr>
          <a:xfrm>
            <a:off x="438912" y="2335192"/>
            <a:ext cx="10908792" cy="1596728"/>
          </a:xfrm>
        </p:spPr>
        <p:txBody>
          <a:bodyPr/>
          <a:lstStyle/>
          <a:p>
            <a:r>
              <a:rPr lang="en-US" b="1" dirty="0"/>
              <a:t>EDA analysis (Crime Rate)</a:t>
            </a:r>
          </a:p>
        </p:txBody>
      </p:sp>
    </p:spTree>
    <p:extLst>
      <p:ext uri="{BB962C8B-B14F-4D97-AF65-F5344CB8AC3E}">
        <p14:creationId xmlns:p14="http://schemas.microsoft.com/office/powerpoint/2010/main" val="2131614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green rolling hills with a sunset">
            <a:extLst>
              <a:ext uri="{FF2B5EF4-FFF2-40B4-BE49-F238E27FC236}">
                <a16:creationId xmlns:a16="http://schemas.microsoft.com/office/drawing/2014/main" id="{565AB0FC-9FCD-FDB2-1D84-F3D855D83877}"/>
              </a:ext>
            </a:extLst>
          </p:cNvPr>
          <p:cNvPicPr>
            <a:picLocks noGrp="1" noChangeAspect="1"/>
          </p:cNvPicPr>
          <p:nvPr>
            <p:ph type="pic" sz="quarter" idx="10"/>
          </p:nvPr>
        </p:nvPicPr>
        <p:blipFill>
          <a:blip r:embed="rId2"/>
          <a:srcRect/>
          <a:stretch/>
        </p:blipFill>
        <p:spPr>
          <a:xfrm>
            <a:off x="0" y="0"/>
            <a:ext cx="6772276" cy="6858000"/>
          </a:xfrm>
        </p:spPr>
      </p:pic>
      <p:sp>
        <p:nvSpPr>
          <p:cNvPr id="47" name="Title 46">
            <a:extLst>
              <a:ext uri="{FF2B5EF4-FFF2-40B4-BE49-F238E27FC236}">
                <a16:creationId xmlns:a16="http://schemas.microsoft.com/office/drawing/2014/main" id="{3F9E60C6-15AA-4C95-9519-652CD08A827C}"/>
              </a:ext>
            </a:extLst>
          </p:cNvPr>
          <p:cNvSpPr>
            <a:spLocks noGrp="1"/>
          </p:cNvSpPr>
          <p:nvPr>
            <p:ph type="title"/>
          </p:nvPr>
        </p:nvSpPr>
        <p:spPr>
          <a:xfrm>
            <a:off x="1224747" y="2365057"/>
            <a:ext cx="4377400" cy="2160644"/>
          </a:xfrm>
        </p:spPr>
        <p:txBody>
          <a:bodyPr/>
          <a:lstStyle/>
          <a:p>
            <a:r>
              <a:rPr lang="en-US" noProof="0" dirty="0"/>
              <a:t>Sections Covered</a:t>
            </a:r>
            <a:endParaRPr lang="en-US" dirty="0"/>
          </a:p>
        </p:txBody>
      </p:sp>
      <p:sp>
        <p:nvSpPr>
          <p:cNvPr id="19" name="Text Placeholder 18">
            <a:extLst>
              <a:ext uri="{FF2B5EF4-FFF2-40B4-BE49-F238E27FC236}">
                <a16:creationId xmlns:a16="http://schemas.microsoft.com/office/drawing/2014/main" id="{E0E8875C-8FE5-DCE1-106E-5F34DFD1618E}"/>
              </a:ext>
            </a:extLst>
          </p:cNvPr>
          <p:cNvSpPr>
            <a:spLocks noGrp="1"/>
          </p:cNvSpPr>
          <p:nvPr>
            <p:ph type="body" sz="quarter" idx="12"/>
          </p:nvPr>
        </p:nvSpPr>
        <p:spPr/>
        <p:txBody>
          <a:bodyPr/>
          <a:lstStyle/>
          <a:p>
            <a:endParaRPr lang="en-US" dirty="0"/>
          </a:p>
        </p:txBody>
      </p:sp>
      <p:sp>
        <p:nvSpPr>
          <p:cNvPr id="4" name="Text Placeholder 3">
            <a:extLst>
              <a:ext uri="{FF2B5EF4-FFF2-40B4-BE49-F238E27FC236}">
                <a16:creationId xmlns:a16="http://schemas.microsoft.com/office/drawing/2014/main" id="{39D3AADE-5119-8CE2-0DD5-2BD7E3403288}"/>
              </a:ext>
            </a:extLst>
          </p:cNvPr>
          <p:cNvSpPr>
            <a:spLocks noGrp="1"/>
          </p:cNvSpPr>
          <p:nvPr>
            <p:ph type="body" sz="quarter" idx="11"/>
          </p:nvPr>
        </p:nvSpPr>
        <p:spPr>
          <a:xfrm>
            <a:off x="7351776" y="2071688"/>
            <a:ext cx="4416552" cy="2732087"/>
          </a:xfrm>
        </p:spPr>
        <p:txBody>
          <a:bodyPr/>
          <a:lstStyle/>
          <a:p>
            <a:r>
              <a:rPr lang="en-US" sz="2000" dirty="0"/>
              <a:t>1. Data</a:t>
            </a:r>
          </a:p>
          <a:p>
            <a:r>
              <a:rPr lang="en-US" sz="2000" dirty="0"/>
              <a:t>2. Project Objectives</a:t>
            </a:r>
          </a:p>
          <a:p>
            <a:r>
              <a:rPr lang="en-US" sz="2000" dirty="0"/>
              <a:t>3. Data Processing and Objectives</a:t>
            </a:r>
          </a:p>
          <a:p>
            <a:r>
              <a:rPr lang="en-US" sz="2000" dirty="0"/>
              <a:t>4. Discussion and Conclusion</a:t>
            </a:r>
          </a:p>
          <a:p>
            <a:r>
              <a:rPr lang="en-US" sz="2000" dirty="0"/>
              <a:t>5. References</a:t>
            </a:r>
          </a:p>
        </p:txBody>
      </p:sp>
      <p:sp>
        <p:nvSpPr>
          <p:cNvPr id="20" name="Slide Number Placeholder 19">
            <a:extLst>
              <a:ext uri="{FF2B5EF4-FFF2-40B4-BE49-F238E27FC236}">
                <a16:creationId xmlns:a16="http://schemas.microsoft.com/office/drawing/2014/main" id="{DA9558D5-EB6D-C2EA-C5E2-790769448541}"/>
              </a:ext>
            </a:extLst>
          </p:cNvPr>
          <p:cNvSpPr>
            <a:spLocks noGrp="1"/>
          </p:cNvSpPr>
          <p:nvPr>
            <p:ph type="sldNum" sz="quarter" idx="4"/>
          </p:nvPr>
        </p:nvSpPr>
        <p:spPr/>
        <p:txBody>
          <a:bodyPr/>
          <a:lstStyle/>
          <a:p>
            <a:fld id="{EA87306C-81BA-4795-A5CA-9392456A8C1E}" type="slidenum">
              <a:rPr lang="en-US" smtClean="0"/>
              <a:pPr/>
              <a:t>2</a:t>
            </a:fld>
            <a:endParaRPr lang="en-US" dirty="0"/>
          </a:p>
        </p:txBody>
      </p:sp>
    </p:spTree>
    <p:extLst>
      <p:ext uri="{BB962C8B-B14F-4D97-AF65-F5344CB8AC3E}">
        <p14:creationId xmlns:p14="http://schemas.microsoft.com/office/powerpoint/2010/main" val="3590292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7A3A1-E881-5271-5388-8F4D18C03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6090E9-2A54-8F6D-D3BD-A67C9F80DAAE}"/>
              </a:ext>
            </a:extLst>
          </p:cNvPr>
          <p:cNvSpPr>
            <a:spLocks noGrp="1"/>
          </p:cNvSpPr>
          <p:nvPr>
            <p:ph type="title"/>
          </p:nvPr>
        </p:nvSpPr>
        <p:spPr>
          <a:xfrm>
            <a:off x="1997395" y="177200"/>
            <a:ext cx="4352081" cy="649224"/>
          </a:xfrm>
        </p:spPr>
        <p:txBody>
          <a:bodyPr/>
          <a:lstStyle/>
          <a:p>
            <a:r>
              <a:rPr lang="en-US" b="1" dirty="0"/>
              <a:t>EDA analysis </a:t>
            </a:r>
          </a:p>
        </p:txBody>
      </p:sp>
      <p:pic>
        <p:nvPicPr>
          <p:cNvPr id="7" name="Picture Placeholder 4" descr="A close-up of a field">
            <a:extLst>
              <a:ext uri="{FF2B5EF4-FFF2-40B4-BE49-F238E27FC236}">
                <a16:creationId xmlns:a16="http://schemas.microsoft.com/office/drawing/2014/main" id="{5BA50DC3-1828-DB67-A1E3-9498471B2A3B}"/>
              </a:ext>
            </a:extLst>
          </p:cNvPr>
          <p:cNvPicPr>
            <a:picLocks noGrp="1" noChangeAspect="1"/>
          </p:cNvPicPr>
          <p:nvPr>
            <p:ph type="pic" sz="quarter" idx="15"/>
          </p:nvPr>
        </p:nvPicPr>
        <p:blipFill>
          <a:blip r:embed="rId2"/>
          <a:srcRect l="234" r="234"/>
          <a:stretch/>
        </p:blipFill>
        <p:spPr>
          <a:xfrm>
            <a:off x="9564914" y="0"/>
            <a:ext cx="2619526" cy="6858000"/>
          </a:xfrm>
        </p:spPr>
      </p:pic>
      <p:sp>
        <p:nvSpPr>
          <p:cNvPr id="5" name="Slide Number Placeholder 4">
            <a:extLst>
              <a:ext uri="{FF2B5EF4-FFF2-40B4-BE49-F238E27FC236}">
                <a16:creationId xmlns:a16="http://schemas.microsoft.com/office/drawing/2014/main" id="{3BD9EC14-F353-0B2E-D856-5E608D044B2B}"/>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20</a:t>
            </a:fld>
            <a:endParaRPr lang="en-US" dirty="0"/>
          </a:p>
        </p:txBody>
      </p:sp>
      <p:sp>
        <p:nvSpPr>
          <p:cNvPr id="3" name="TextBox 2">
            <a:extLst>
              <a:ext uri="{FF2B5EF4-FFF2-40B4-BE49-F238E27FC236}">
                <a16:creationId xmlns:a16="http://schemas.microsoft.com/office/drawing/2014/main" id="{C79E299F-822B-141E-4705-F0414EC8838A}"/>
              </a:ext>
            </a:extLst>
          </p:cNvPr>
          <p:cNvSpPr txBox="1"/>
          <p:nvPr/>
        </p:nvSpPr>
        <p:spPr>
          <a:xfrm>
            <a:off x="1316736" y="1353312"/>
            <a:ext cx="6519672" cy="646331"/>
          </a:xfrm>
          <a:prstGeom prst="rect">
            <a:avLst/>
          </a:prstGeom>
          <a:noFill/>
        </p:spPr>
        <p:txBody>
          <a:bodyPr wrap="square" rtlCol="0">
            <a:spAutoFit/>
          </a:bodyPr>
          <a:lstStyle/>
          <a:p>
            <a:r>
              <a:rPr lang="en-US" dirty="0"/>
              <a:t>Statistics were gathered for the crime rate in the data.  A table for the region and given in the following slides.</a:t>
            </a:r>
          </a:p>
        </p:txBody>
      </p:sp>
      <p:pic>
        <p:nvPicPr>
          <p:cNvPr id="9" name="Picture 8">
            <a:extLst>
              <a:ext uri="{FF2B5EF4-FFF2-40B4-BE49-F238E27FC236}">
                <a16:creationId xmlns:a16="http://schemas.microsoft.com/office/drawing/2014/main" id="{1C68FB26-972F-3889-93EB-5B4FB9903B54}"/>
              </a:ext>
            </a:extLst>
          </p:cNvPr>
          <p:cNvPicPr>
            <a:picLocks noChangeAspect="1"/>
          </p:cNvPicPr>
          <p:nvPr/>
        </p:nvPicPr>
        <p:blipFill>
          <a:blip r:embed="rId3"/>
          <a:stretch>
            <a:fillRect/>
          </a:stretch>
        </p:blipFill>
        <p:spPr>
          <a:xfrm>
            <a:off x="241704" y="2260320"/>
            <a:ext cx="4044422" cy="2293392"/>
          </a:xfrm>
          <a:prstGeom prst="rect">
            <a:avLst/>
          </a:prstGeom>
        </p:spPr>
      </p:pic>
      <p:pic>
        <p:nvPicPr>
          <p:cNvPr id="11" name="Picture 10">
            <a:extLst>
              <a:ext uri="{FF2B5EF4-FFF2-40B4-BE49-F238E27FC236}">
                <a16:creationId xmlns:a16="http://schemas.microsoft.com/office/drawing/2014/main" id="{1CF9B8D4-36CB-5210-3270-7D5BAAB72EEB}"/>
              </a:ext>
            </a:extLst>
          </p:cNvPr>
          <p:cNvPicPr>
            <a:picLocks noChangeAspect="1"/>
          </p:cNvPicPr>
          <p:nvPr/>
        </p:nvPicPr>
        <p:blipFill>
          <a:blip r:embed="rId4"/>
          <a:stretch>
            <a:fillRect/>
          </a:stretch>
        </p:blipFill>
        <p:spPr>
          <a:xfrm>
            <a:off x="5107048" y="2220410"/>
            <a:ext cx="3208190" cy="2293392"/>
          </a:xfrm>
          <a:prstGeom prst="rect">
            <a:avLst/>
          </a:prstGeom>
        </p:spPr>
      </p:pic>
    </p:spTree>
    <p:extLst>
      <p:ext uri="{BB962C8B-B14F-4D97-AF65-F5344CB8AC3E}">
        <p14:creationId xmlns:p14="http://schemas.microsoft.com/office/powerpoint/2010/main" val="2240636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986B9-1C69-BBF7-40FD-4BFCC50B28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D3C4CC-9FDC-939C-6567-7195B0405517}"/>
              </a:ext>
            </a:extLst>
          </p:cNvPr>
          <p:cNvSpPr>
            <a:spLocks noGrp="1"/>
          </p:cNvSpPr>
          <p:nvPr>
            <p:ph type="title"/>
          </p:nvPr>
        </p:nvSpPr>
        <p:spPr>
          <a:xfrm>
            <a:off x="3072615" y="304413"/>
            <a:ext cx="4352081" cy="649224"/>
          </a:xfrm>
        </p:spPr>
        <p:txBody>
          <a:bodyPr/>
          <a:lstStyle/>
          <a:p>
            <a:r>
              <a:rPr lang="en-US" b="1" dirty="0"/>
              <a:t>EDA analysis </a:t>
            </a:r>
          </a:p>
        </p:txBody>
      </p:sp>
      <p:sp>
        <p:nvSpPr>
          <p:cNvPr id="5" name="Slide Number Placeholder 4">
            <a:extLst>
              <a:ext uri="{FF2B5EF4-FFF2-40B4-BE49-F238E27FC236}">
                <a16:creationId xmlns:a16="http://schemas.microsoft.com/office/drawing/2014/main" id="{E213A012-ACD2-A11B-5248-F21136188614}"/>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21</a:t>
            </a:fld>
            <a:endParaRPr lang="en-US" dirty="0"/>
          </a:p>
        </p:txBody>
      </p:sp>
      <p:sp>
        <p:nvSpPr>
          <p:cNvPr id="3" name="TextBox 2">
            <a:extLst>
              <a:ext uri="{FF2B5EF4-FFF2-40B4-BE49-F238E27FC236}">
                <a16:creationId xmlns:a16="http://schemas.microsoft.com/office/drawing/2014/main" id="{CB131FC0-4F42-986A-6060-4DC80B94AB45}"/>
              </a:ext>
            </a:extLst>
          </p:cNvPr>
          <p:cNvSpPr txBox="1"/>
          <p:nvPr/>
        </p:nvSpPr>
        <p:spPr>
          <a:xfrm>
            <a:off x="1316736" y="1353312"/>
            <a:ext cx="7863840" cy="923330"/>
          </a:xfrm>
          <a:prstGeom prst="rect">
            <a:avLst/>
          </a:prstGeom>
          <a:noFill/>
        </p:spPr>
        <p:txBody>
          <a:bodyPr wrap="square" rtlCol="0">
            <a:spAutoFit/>
          </a:bodyPr>
          <a:lstStyle/>
          <a:p>
            <a:r>
              <a:rPr lang="en-US" dirty="0"/>
              <a:t>Statistics were gathered for the crime rate in the data.  A table for the region and by year and given in the following slides. Only a partial table is given for this data.  Please refer to </a:t>
            </a:r>
            <a:r>
              <a:rPr lang="en-US" b="1" dirty="0"/>
              <a:t>Table 3.7 </a:t>
            </a:r>
            <a:r>
              <a:rPr lang="en-US" dirty="0"/>
              <a:t>for the complete table.</a:t>
            </a:r>
          </a:p>
        </p:txBody>
      </p:sp>
      <p:pic>
        <p:nvPicPr>
          <p:cNvPr id="6" name="Picture 5">
            <a:extLst>
              <a:ext uri="{FF2B5EF4-FFF2-40B4-BE49-F238E27FC236}">
                <a16:creationId xmlns:a16="http://schemas.microsoft.com/office/drawing/2014/main" id="{7A8F3E72-13F7-6F01-52FD-D335BE91FE82}"/>
              </a:ext>
            </a:extLst>
          </p:cNvPr>
          <p:cNvPicPr>
            <a:picLocks noChangeAspect="1"/>
          </p:cNvPicPr>
          <p:nvPr/>
        </p:nvPicPr>
        <p:blipFill>
          <a:blip r:embed="rId2"/>
          <a:stretch>
            <a:fillRect/>
          </a:stretch>
        </p:blipFill>
        <p:spPr>
          <a:xfrm>
            <a:off x="438912" y="2661493"/>
            <a:ext cx="5281272" cy="3140061"/>
          </a:xfrm>
          <a:prstGeom prst="rect">
            <a:avLst/>
          </a:prstGeom>
        </p:spPr>
      </p:pic>
      <p:pic>
        <p:nvPicPr>
          <p:cNvPr id="10" name="Picture 9">
            <a:extLst>
              <a:ext uri="{FF2B5EF4-FFF2-40B4-BE49-F238E27FC236}">
                <a16:creationId xmlns:a16="http://schemas.microsoft.com/office/drawing/2014/main" id="{926DA349-F11C-FA7D-BD4D-EA9128FC1188}"/>
              </a:ext>
            </a:extLst>
          </p:cNvPr>
          <p:cNvPicPr>
            <a:picLocks noChangeAspect="1"/>
          </p:cNvPicPr>
          <p:nvPr/>
        </p:nvPicPr>
        <p:blipFill>
          <a:blip r:embed="rId3"/>
          <a:stretch>
            <a:fillRect/>
          </a:stretch>
        </p:blipFill>
        <p:spPr>
          <a:xfrm>
            <a:off x="6067168" y="2730220"/>
            <a:ext cx="4261907" cy="3071334"/>
          </a:xfrm>
          <a:prstGeom prst="rect">
            <a:avLst/>
          </a:prstGeom>
        </p:spPr>
      </p:pic>
    </p:spTree>
    <p:extLst>
      <p:ext uri="{BB962C8B-B14F-4D97-AF65-F5344CB8AC3E}">
        <p14:creationId xmlns:p14="http://schemas.microsoft.com/office/powerpoint/2010/main" val="2868419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F96A5-343E-8461-F17F-0537A6CD7360}"/>
            </a:ext>
          </a:extLst>
        </p:cNvPr>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id="{F86B6E78-C6DE-BDCD-9C1E-DD40BA3F2978}"/>
              </a:ext>
            </a:extLst>
          </p:cNvPr>
          <p:cNvPicPr>
            <a:picLocks noGrp="1" noChangeAspect="1"/>
          </p:cNvPicPr>
          <p:nvPr>
            <p:ph type="pic" sz="quarter" idx="10"/>
          </p:nvPr>
        </p:nvPicPr>
        <p:blipFill>
          <a:blip r:embed="rId2">
            <a:alphaModFix amt="50000"/>
          </a:blip>
          <a:srcRect/>
          <a:stretch/>
        </p:blipFill>
        <p:spPr>
          <a:xfrm>
            <a:off x="0" y="0"/>
            <a:ext cx="12192000" cy="6858000"/>
          </a:xfrm>
        </p:spPr>
      </p:pic>
      <p:sp>
        <p:nvSpPr>
          <p:cNvPr id="3" name="Title 2">
            <a:extLst>
              <a:ext uri="{FF2B5EF4-FFF2-40B4-BE49-F238E27FC236}">
                <a16:creationId xmlns:a16="http://schemas.microsoft.com/office/drawing/2014/main" id="{5F9F8FC7-238D-845D-9569-6BCAA75D92DF}"/>
              </a:ext>
            </a:extLst>
          </p:cNvPr>
          <p:cNvSpPr>
            <a:spLocks noGrp="1"/>
          </p:cNvSpPr>
          <p:nvPr>
            <p:ph type="title"/>
          </p:nvPr>
        </p:nvSpPr>
        <p:spPr>
          <a:xfrm>
            <a:off x="777240" y="2335192"/>
            <a:ext cx="10214851" cy="1596728"/>
          </a:xfrm>
        </p:spPr>
        <p:txBody>
          <a:bodyPr/>
          <a:lstStyle/>
          <a:p>
            <a:r>
              <a:rPr lang="en-US" b="1" dirty="0"/>
              <a:t>Data analytics method</a:t>
            </a:r>
          </a:p>
        </p:txBody>
      </p:sp>
    </p:spTree>
    <p:extLst>
      <p:ext uri="{BB962C8B-B14F-4D97-AF65-F5344CB8AC3E}">
        <p14:creationId xmlns:p14="http://schemas.microsoft.com/office/powerpoint/2010/main" val="591612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C7CBD-2ECB-F237-81B7-AF33871A41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8B96F-3A15-5E19-DC22-F1A65AD6EE1E}"/>
              </a:ext>
            </a:extLst>
          </p:cNvPr>
          <p:cNvSpPr>
            <a:spLocks noGrp="1"/>
          </p:cNvSpPr>
          <p:nvPr>
            <p:ph type="title"/>
          </p:nvPr>
        </p:nvSpPr>
        <p:spPr>
          <a:xfrm>
            <a:off x="1997395" y="177200"/>
            <a:ext cx="4352081" cy="649224"/>
          </a:xfrm>
        </p:spPr>
        <p:txBody>
          <a:bodyPr/>
          <a:lstStyle/>
          <a:p>
            <a:r>
              <a:rPr lang="en-US" b="1" dirty="0"/>
              <a:t>Data analytics method</a:t>
            </a:r>
          </a:p>
        </p:txBody>
      </p:sp>
      <p:pic>
        <p:nvPicPr>
          <p:cNvPr id="7" name="Picture Placeholder 4" descr="A close-up of a field">
            <a:extLst>
              <a:ext uri="{FF2B5EF4-FFF2-40B4-BE49-F238E27FC236}">
                <a16:creationId xmlns:a16="http://schemas.microsoft.com/office/drawing/2014/main" id="{131B6005-1BF7-AA70-BDDA-1A9B9EDEE619}"/>
              </a:ext>
            </a:extLst>
          </p:cNvPr>
          <p:cNvPicPr>
            <a:picLocks noGrp="1" noChangeAspect="1"/>
          </p:cNvPicPr>
          <p:nvPr>
            <p:ph type="pic" sz="quarter" idx="15"/>
          </p:nvPr>
        </p:nvPicPr>
        <p:blipFill>
          <a:blip r:embed="rId2"/>
          <a:srcRect l="234" r="234"/>
          <a:stretch/>
        </p:blipFill>
        <p:spPr>
          <a:xfrm>
            <a:off x="9564914" y="0"/>
            <a:ext cx="2619526" cy="6858000"/>
          </a:xfrm>
        </p:spPr>
      </p:pic>
      <p:sp>
        <p:nvSpPr>
          <p:cNvPr id="5" name="Slide Number Placeholder 4">
            <a:extLst>
              <a:ext uri="{FF2B5EF4-FFF2-40B4-BE49-F238E27FC236}">
                <a16:creationId xmlns:a16="http://schemas.microsoft.com/office/drawing/2014/main" id="{8ADCDB8F-4AF0-A3EC-D034-E98C95DBA88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23</a:t>
            </a:fld>
            <a:endParaRPr lang="en-US" dirty="0"/>
          </a:p>
        </p:txBody>
      </p:sp>
      <p:sp>
        <p:nvSpPr>
          <p:cNvPr id="4" name="TextBox 3">
            <a:extLst>
              <a:ext uri="{FF2B5EF4-FFF2-40B4-BE49-F238E27FC236}">
                <a16:creationId xmlns:a16="http://schemas.microsoft.com/office/drawing/2014/main" id="{F09F7D29-688D-8C3E-30A2-2067A6D19F37}"/>
              </a:ext>
            </a:extLst>
          </p:cNvPr>
          <p:cNvSpPr txBox="1"/>
          <p:nvPr/>
        </p:nvSpPr>
        <p:spPr>
          <a:xfrm>
            <a:off x="359548" y="963584"/>
            <a:ext cx="8882278" cy="4656916"/>
          </a:xfrm>
          <a:prstGeom prst="rect">
            <a:avLst/>
          </a:prstGeom>
          <a:noFill/>
        </p:spPr>
        <p:txBody>
          <a:bodyPr wrap="square" rtlCol="0">
            <a:spAutoFit/>
          </a:bodyPr>
          <a:lstStyle/>
          <a:p>
            <a:pPr>
              <a:lnSpc>
                <a:spcPct val="150000"/>
              </a:lnSpc>
              <a:buNone/>
            </a:pPr>
            <a:r>
              <a:rPr lang="en-US" sz="2000" dirty="0"/>
              <a:t>The data visualizations for the analytics that were produced for the project were the following:</a:t>
            </a:r>
          </a:p>
          <a:p>
            <a:pPr marL="342900" indent="-342900">
              <a:lnSpc>
                <a:spcPct val="150000"/>
              </a:lnSpc>
              <a:buFont typeface="Arial" panose="020B0604020202020204" pitchFamily="34" charset="0"/>
              <a:buChar char="•"/>
            </a:pPr>
            <a:r>
              <a:rPr lang="en-US" sz="2000" dirty="0"/>
              <a:t>A spatial map over the contiguous USA for the unemployment rate for the specific year 2014.</a:t>
            </a:r>
          </a:p>
          <a:p>
            <a:pPr marL="342900" indent="-342900">
              <a:lnSpc>
                <a:spcPct val="150000"/>
              </a:lnSpc>
              <a:buFont typeface="Arial" panose="020B0604020202020204" pitchFamily="34" charset="0"/>
              <a:buChar char="•"/>
            </a:pPr>
            <a:r>
              <a:rPr lang="en-US" sz="2000" dirty="0"/>
              <a:t>A spatial map over the contiguous USA for the crime rate for the specific year 2014.</a:t>
            </a:r>
          </a:p>
          <a:p>
            <a:pPr marL="342900" indent="-342900">
              <a:lnSpc>
                <a:spcPct val="150000"/>
              </a:lnSpc>
              <a:buFont typeface="Arial" panose="020B0604020202020204" pitchFamily="34" charset="0"/>
              <a:buChar char="•"/>
            </a:pPr>
            <a:r>
              <a:rPr lang="en-US" sz="2000" dirty="0"/>
              <a:t>Scatter plot for the data relationship between the unemployment rate and crime rate.</a:t>
            </a:r>
          </a:p>
          <a:p>
            <a:pPr marL="342900" indent="-342900">
              <a:lnSpc>
                <a:spcPct val="150000"/>
              </a:lnSpc>
              <a:buFont typeface="Arial" panose="020B0604020202020204" pitchFamily="34" charset="0"/>
              <a:buChar char="•"/>
            </a:pPr>
            <a:r>
              <a:rPr lang="en-US" sz="2000" dirty="0"/>
              <a:t>Time series plot for the four states for the unemployment rate</a:t>
            </a:r>
          </a:p>
          <a:p>
            <a:pPr marL="342900" indent="-342900">
              <a:lnSpc>
                <a:spcPct val="150000"/>
              </a:lnSpc>
              <a:buFont typeface="Arial" panose="020B0604020202020204" pitchFamily="34" charset="0"/>
              <a:buChar char="•"/>
            </a:pPr>
            <a:r>
              <a:rPr lang="en-US" sz="2000" dirty="0"/>
              <a:t>Time series plot for the four states for the crime rate</a:t>
            </a:r>
          </a:p>
        </p:txBody>
      </p:sp>
    </p:spTree>
    <p:extLst>
      <p:ext uri="{BB962C8B-B14F-4D97-AF65-F5344CB8AC3E}">
        <p14:creationId xmlns:p14="http://schemas.microsoft.com/office/powerpoint/2010/main" val="1546711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50878-619B-3003-C19A-7391D6F50C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C1B8D-3C32-18AA-82E5-9E60C6859CFD}"/>
              </a:ext>
            </a:extLst>
          </p:cNvPr>
          <p:cNvSpPr>
            <a:spLocks noGrp="1"/>
          </p:cNvSpPr>
          <p:nvPr>
            <p:ph type="title"/>
          </p:nvPr>
        </p:nvSpPr>
        <p:spPr>
          <a:xfrm>
            <a:off x="4491656" y="268640"/>
            <a:ext cx="4352081" cy="649224"/>
          </a:xfrm>
        </p:spPr>
        <p:txBody>
          <a:bodyPr/>
          <a:lstStyle/>
          <a:p>
            <a:r>
              <a:rPr lang="en-US" b="1" dirty="0"/>
              <a:t>Spatial Analysis</a:t>
            </a:r>
          </a:p>
        </p:txBody>
      </p:sp>
      <p:sp>
        <p:nvSpPr>
          <p:cNvPr id="5" name="Slide Number Placeholder 4">
            <a:extLst>
              <a:ext uri="{FF2B5EF4-FFF2-40B4-BE49-F238E27FC236}">
                <a16:creationId xmlns:a16="http://schemas.microsoft.com/office/drawing/2014/main" id="{284E57C6-CD4D-82A3-7ADE-6B9E15FE77A5}"/>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24</a:t>
            </a:fld>
            <a:endParaRPr lang="en-US" dirty="0"/>
          </a:p>
        </p:txBody>
      </p:sp>
      <p:sp>
        <p:nvSpPr>
          <p:cNvPr id="4" name="TextBox 3">
            <a:extLst>
              <a:ext uri="{FF2B5EF4-FFF2-40B4-BE49-F238E27FC236}">
                <a16:creationId xmlns:a16="http://schemas.microsoft.com/office/drawing/2014/main" id="{36C66F97-C28A-FE65-6FFA-FF23D829CCBE}"/>
              </a:ext>
            </a:extLst>
          </p:cNvPr>
          <p:cNvSpPr txBox="1"/>
          <p:nvPr/>
        </p:nvSpPr>
        <p:spPr>
          <a:xfrm>
            <a:off x="2226557" y="1133989"/>
            <a:ext cx="8882278" cy="2307619"/>
          </a:xfrm>
          <a:prstGeom prst="rect">
            <a:avLst/>
          </a:prstGeom>
          <a:noFill/>
        </p:spPr>
        <p:txBody>
          <a:bodyPr wrap="square" rtlCol="0">
            <a:spAutoFit/>
          </a:bodyPr>
          <a:lstStyle/>
          <a:p>
            <a:pPr>
              <a:lnSpc>
                <a:spcPct val="150000"/>
              </a:lnSpc>
            </a:pPr>
            <a:r>
              <a:rPr lang="en-US" sz="2000" dirty="0"/>
              <a:t>There were a few spatial maps produced to see the data.  These were for crime and unemployment rate over a given year.  The year analyzed was for the year 2014. (Please refer to the HTML for more information.)</a:t>
            </a:r>
          </a:p>
          <a:p>
            <a:pPr>
              <a:lnSpc>
                <a:spcPct val="150000"/>
              </a:lnSpc>
            </a:pPr>
            <a:endParaRPr lang="en-US" sz="2000" dirty="0"/>
          </a:p>
          <a:p>
            <a:pPr>
              <a:lnSpc>
                <a:spcPct val="150000"/>
              </a:lnSpc>
            </a:pPr>
            <a:endParaRPr lang="en-US" dirty="0"/>
          </a:p>
        </p:txBody>
      </p:sp>
      <p:pic>
        <p:nvPicPr>
          <p:cNvPr id="6" name="Picture 5">
            <a:extLst>
              <a:ext uri="{FF2B5EF4-FFF2-40B4-BE49-F238E27FC236}">
                <a16:creationId xmlns:a16="http://schemas.microsoft.com/office/drawing/2014/main" id="{CC020F48-EE89-F46A-0B55-78C183F6FD81}"/>
              </a:ext>
            </a:extLst>
          </p:cNvPr>
          <p:cNvPicPr>
            <a:picLocks noChangeAspect="1"/>
          </p:cNvPicPr>
          <p:nvPr/>
        </p:nvPicPr>
        <p:blipFill>
          <a:blip r:embed="rId2"/>
          <a:stretch>
            <a:fillRect/>
          </a:stretch>
        </p:blipFill>
        <p:spPr>
          <a:xfrm>
            <a:off x="2336373" y="2959649"/>
            <a:ext cx="4331324" cy="2753751"/>
          </a:xfrm>
          <a:prstGeom prst="rect">
            <a:avLst/>
          </a:prstGeom>
        </p:spPr>
      </p:pic>
      <p:pic>
        <p:nvPicPr>
          <p:cNvPr id="9" name="Picture 8">
            <a:extLst>
              <a:ext uri="{FF2B5EF4-FFF2-40B4-BE49-F238E27FC236}">
                <a16:creationId xmlns:a16="http://schemas.microsoft.com/office/drawing/2014/main" id="{A56685F8-51D2-455E-15DF-9CD3EE80A6BB}"/>
              </a:ext>
            </a:extLst>
          </p:cNvPr>
          <p:cNvPicPr>
            <a:picLocks noChangeAspect="1"/>
          </p:cNvPicPr>
          <p:nvPr/>
        </p:nvPicPr>
        <p:blipFill>
          <a:blip r:embed="rId3"/>
          <a:stretch>
            <a:fillRect/>
          </a:stretch>
        </p:blipFill>
        <p:spPr>
          <a:xfrm>
            <a:off x="6901357" y="2927670"/>
            <a:ext cx="4452443" cy="2817707"/>
          </a:xfrm>
          <a:prstGeom prst="rect">
            <a:avLst/>
          </a:prstGeom>
        </p:spPr>
      </p:pic>
    </p:spTree>
    <p:extLst>
      <p:ext uri="{BB962C8B-B14F-4D97-AF65-F5344CB8AC3E}">
        <p14:creationId xmlns:p14="http://schemas.microsoft.com/office/powerpoint/2010/main" val="1362580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BC4D9-9625-66BD-0857-26B8182670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33A28D-7A61-0CCA-3DEA-7F0051FDDAAF}"/>
              </a:ext>
            </a:extLst>
          </p:cNvPr>
          <p:cNvSpPr>
            <a:spLocks noGrp="1"/>
          </p:cNvSpPr>
          <p:nvPr>
            <p:ph type="title"/>
          </p:nvPr>
        </p:nvSpPr>
        <p:spPr>
          <a:xfrm>
            <a:off x="859537" y="128016"/>
            <a:ext cx="4727447" cy="649224"/>
          </a:xfrm>
        </p:spPr>
        <p:txBody>
          <a:bodyPr/>
          <a:lstStyle/>
          <a:p>
            <a:r>
              <a:rPr lang="en-US" b="1" dirty="0"/>
              <a:t>Data analytics method</a:t>
            </a:r>
            <a:endParaRPr lang="en-US" dirty="0"/>
          </a:p>
        </p:txBody>
      </p:sp>
      <p:pic>
        <p:nvPicPr>
          <p:cNvPr id="7" name="Picture Placeholder 4" descr="A close-up of a field">
            <a:extLst>
              <a:ext uri="{FF2B5EF4-FFF2-40B4-BE49-F238E27FC236}">
                <a16:creationId xmlns:a16="http://schemas.microsoft.com/office/drawing/2014/main" id="{6C4EAEA5-90AB-FAC0-F9B7-6D48BFB18D19}"/>
              </a:ext>
            </a:extLst>
          </p:cNvPr>
          <p:cNvPicPr>
            <a:picLocks noGrp="1" noChangeAspect="1"/>
          </p:cNvPicPr>
          <p:nvPr>
            <p:ph type="pic" sz="quarter" idx="15"/>
          </p:nvPr>
        </p:nvPicPr>
        <p:blipFill>
          <a:blip r:embed="rId2"/>
          <a:srcRect l="234" r="234"/>
          <a:stretch/>
        </p:blipFill>
        <p:spPr>
          <a:xfrm>
            <a:off x="6789480" y="0"/>
            <a:ext cx="5394960" cy="6858000"/>
          </a:xfrm>
        </p:spPr>
      </p:pic>
      <p:sp>
        <p:nvSpPr>
          <p:cNvPr id="5" name="Slide Number Placeholder 4">
            <a:extLst>
              <a:ext uri="{FF2B5EF4-FFF2-40B4-BE49-F238E27FC236}">
                <a16:creationId xmlns:a16="http://schemas.microsoft.com/office/drawing/2014/main" id="{4DA0511D-D520-F18B-916A-68CFCAA1AC9B}"/>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25</a:t>
            </a:fld>
            <a:endParaRPr lang="en-US" dirty="0"/>
          </a:p>
        </p:txBody>
      </p:sp>
      <p:sp>
        <p:nvSpPr>
          <p:cNvPr id="3" name="TextBox 2">
            <a:extLst>
              <a:ext uri="{FF2B5EF4-FFF2-40B4-BE49-F238E27FC236}">
                <a16:creationId xmlns:a16="http://schemas.microsoft.com/office/drawing/2014/main" id="{927982EF-54C2-9E01-A4B2-49AEE625345D}"/>
              </a:ext>
            </a:extLst>
          </p:cNvPr>
          <p:cNvSpPr txBox="1"/>
          <p:nvPr/>
        </p:nvSpPr>
        <p:spPr>
          <a:xfrm>
            <a:off x="265176" y="941832"/>
            <a:ext cx="6099047" cy="615105"/>
          </a:xfrm>
          <a:prstGeom prst="rect">
            <a:avLst/>
          </a:prstGeom>
          <a:noFill/>
        </p:spPr>
        <p:txBody>
          <a:bodyPr wrap="square" rtlCol="0">
            <a:spAutoFit/>
          </a:bodyPr>
          <a:lstStyle/>
          <a:p>
            <a:pPr>
              <a:lnSpc>
                <a:spcPct val="150000"/>
              </a:lnSpc>
            </a:pPr>
            <a:r>
              <a:rPr lang="en-US" sz="1200" dirty="0"/>
              <a:t>There was a scatterplot to see if there was a linear correlation between the data points.  The conclusion will be discussed in the following section of the report.</a:t>
            </a:r>
          </a:p>
        </p:txBody>
      </p:sp>
      <p:pic>
        <p:nvPicPr>
          <p:cNvPr id="6" name="Picture 5">
            <a:extLst>
              <a:ext uri="{FF2B5EF4-FFF2-40B4-BE49-F238E27FC236}">
                <a16:creationId xmlns:a16="http://schemas.microsoft.com/office/drawing/2014/main" id="{EB84B8D8-27F0-DCC4-AA6A-7452579709EC}"/>
              </a:ext>
            </a:extLst>
          </p:cNvPr>
          <p:cNvPicPr>
            <a:picLocks noChangeAspect="1"/>
          </p:cNvPicPr>
          <p:nvPr/>
        </p:nvPicPr>
        <p:blipFill>
          <a:blip r:embed="rId3"/>
          <a:stretch>
            <a:fillRect/>
          </a:stretch>
        </p:blipFill>
        <p:spPr>
          <a:xfrm>
            <a:off x="1575380" y="2016252"/>
            <a:ext cx="3295759" cy="2825496"/>
          </a:xfrm>
          <a:prstGeom prst="rect">
            <a:avLst/>
          </a:prstGeom>
        </p:spPr>
      </p:pic>
    </p:spTree>
    <p:extLst>
      <p:ext uri="{BB962C8B-B14F-4D97-AF65-F5344CB8AC3E}">
        <p14:creationId xmlns:p14="http://schemas.microsoft.com/office/powerpoint/2010/main" val="3233249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2B224-4DE0-985F-E0A6-CA3AD5CA05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65B291-090C-C026-7EEB-36CB8F114982}"/>
              </a:ext>
            </a:extLst>
          </p:cNvPr>
          <p:cNvSpPr>
            <a:spLocks noGrp="1"/>
          </p:cNvSpPr>
          <p:nvPr>
            <p:ph type="title"/>
          </p:nvPr>
        </p:nvSpPr>
        <p:spPr>
          <a:xfrm>
            <a:off x="4000499" y="192024"/>
            <a:ext cx="4727447" cy="649224"/>
          </a:xfrm>
        </p:spPr>
        <p:txBody>
          <a:bodyPr/>
          <a:lstStyle/>
          <a:p>
            <a:r>
              <a:rPr lang="en-US" b="1" dirty="0"/>
              <a:t>Data analytics method</a:t>
            </a:r>
            <a:endParaRPr lang="en-US" dirty="0"/>
          </a:p>
        </p:txBody>
      </p:sp>
      <p:sp>
        <p:nvSpPr>
          <p:cNvPr id="5" name="Slide Number Placeholder 4">
            <a:extLst>
              <a:ext uri="{FF2B5EF4-FFF2-40B4-BE49-F238E27FC236}">
                <a16:creationId xmlns:a16="http://schemas.microsoft.com/office/drawing/2014/main" id="{575370BE-4DEF-FCDB-B1AA-C140F0DAE40F}"/>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26</a:t>
            </a:fld>
            <a:endParaRPr lang="en-US" dirty="0"/>
          </a:p>
        </p:txBody>
      </p:sp>
      <p:sp>
        <p:nvSpPr>
          <p:cNvPr id="3" name="TextBox 2">
            <a:extLst>
              <a:ext uri="{FF2B5EF4-FFF2-40B4-BE49-F238E27FC236}">
                <a16:creationId xmlns:a16="http://schemas.microsoft.com/office/drawing/2014/main" id="{8DE8BCA0-0D97-C9D8-0EA7-A7B00651850F}"/>
              </a:ext>
            </a:extLst>
          </p:cNvPr>
          <p:cNvSpPr txBox="1"/>
          <p:nvPr/>
        </p:nvSpPr>
        <p:spPr>
          <a:xfrm>
            <a:off x="3046476" y="1033272"/>
            <a:ext cx="6099047" cy="2348592"/>
          </a:xfrm>
          <a:prstGeom prst="rect">
            <a:avLst/>
          </a:prstGeom>
          <a:noFill/>
        </p:spPr>
        <p:txBody>
          <a:bodyPr wrap="square" rtlCol="0">
            <a:spAutoFit/>
          </a:bodyPr>
          <a:lstStyle/>
          <a:p>
            <a:pPr>
              <a:lnSpc>
                <a:spcPct val="150000"/>
              </a:lnSpc>
            </a:pPr>
            <a:r>
              <a:rPr lang="en-US" sz="2000" dirty="0"/>
              <a:t>There were time series graphs that were created for a few of the states in the data. Please note that these graphs are plotly graphs, and they are interactive for the states.  Please see HTML file for the figures given below.</a:t>
            </a:r>
          </a:p>
        </p:txBody>
      </p:sp>
      <p:pic>
        <p:nvPicPr>
          <p:cNvPr id="8" name="Picture 7">
            <a:extLst>
              <a:ext uri="{FF2B5EF4-FFF2-40B4-BE49-F238E27FC236}">
                <a16:creationId xmlns:a16="http://schemas.microsoft.com/office/drawing/2014/main" id="{FE669748-8C7F-BAFC-641A-ECF2E1BDEC92}"/>
              </a:ext>
            </a:extLst>
          </p:cNvPr>
          <p:cNvPicPr>
            <a:picLocks noChangeAspect="1"/>
          </p:cNvPicPr>
          <p:nvPr/>
        </p:nvPicPr>
        <p:blipFill>
          <a:blip r:embed="rId2"/>
          <a:stretch>
            <a:fillRect/>
          </a:stretch>
        </p:blipFill>
        <p:spPr>
          <a:xfrm>
            <a:off x="1499477" y="3429000"/>
            <a:ext cx="4468492" cy="3265906"/>
          </a:xfrm>
          <a:prstGeom prst="rect">
            <a:avLst/>
          </a:prstGeom>
        </p:spPr>
      </p:pic>
      <p:pic>
        <p:nvPicPr>
          <p:cNvPr id="12" name="Picture 11">
            <a:extLst>
              <a:ext uri="{FF2B5EF4-FFF2-40B4-BE49-F238E27FC236}">
                <a16:creationId xmlns:a16="http://schemas.microsoft.com/office/drawing/2014/main" id="{F23C6D9F-0282-78E2-5C91-400D6FF5303A}"/>
              </a:ext>
            </a:extLst>
          </p:cNvPr>
          <p:cNvPicPr>
            <a:picLocks noChangeAspect="1"/>
          </p:cNvPicPr>
          <p:nvPr/>
        </p:nvPicPr>
        <p:blipFill>
          <a:blip r:embed="rId3"/>
          <a:stretch>
            <a:fillRect/>
          </a:stretch>
        </p:blipFill>
        <p:spPr>
          <a:xfrm>
            <a:off x="6396413" y="3400070"/>
            <a:ext cx="5498220" cy="3265906"/>
          </a:xfrm>
          <a:prstGeom prst="rect">
            <a:avLst/>
          </a:prstGeom>
        </p:spPr>
      </p:pic>
    </p:spTree>
    <p:extLst>
      <p:ext uri="{BB962C8B-B14F-4D97-AF65-F5344CB8AC3E}">
        <p14:creationId xmlns:p14="http://schemas.microsoft.com/office/powerpoint/2010/main" val="357770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81EFC-DE25-3EB0-150B-586B5C9F0ED9}"/>
            </a:ext>
          </a:extLst>
        </p:cNvPr>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id="{9816AEDF-DCCA-D445-F6ED-B0E91141B1F8}"/>
              </a:ext>
            </a:extLst>
          </p:cNvPr>
          <p:cNvPicPr>
            <a:picLocks noGrp="1" noChangeAspect="1"/>
          </p:cNvPicPr>
          <p:nvPr>
            <p:ph type="pic" sz="quarter" idx="10"/>
          </p:nvPr>
        </p:nvPicPr>
        <p:blipFill>
          <a:blip r:embed="rId2">
            <a:alphaModFix amt="50000"/>
          </a:blip>
          <a:srcRect/>
          <a:stretch/>
        </p:blipFill>
        <p:spPr>
          <a:xfrm>
            <a:off x="0" y="-2"/>
            <a:ext cx="12192000" cy="6858000"/>
          </a:xfrm>
        </p:spPr>
      </p:pic>
      <p:sp>
        <p:nvSpPr>
          <p:cNvPr id="3" name="Title 2">
            <a:extLst>
              <a:ext uri="{FF2B5EF4-FFF2-40B4-BE49-F238E27FC236}">
                <a16:creationId xmlns:a16="http://schemas.microsoft.com/office/drawing/2014/main" id="{F46763E7-840E-7E3C-4D0D-0757ECF3029C}"/>
              </a:ext>
            </a:extLst>
          </p:cNvPr>
          <p:cNvSpPr>
            <a:spLocks noGrp="1"/>
          </p:cNvSpPr>
          <p:nvPr>
            <p:ph type="title"/>
          </p:nvPr>
        </p:nvSpPr>
        <p:spPr>
          <a:xfrm>
            <a:off x="777240" y="2335192"/>
            <a:ext cx="10214851" cy="1596728"/>
          </a:xfrm>
        </p:spPr>
        <p:txBody>
          <a:bodyPr/>
          <a:lstStyle/>
          <a:p>
            <a:r>
              <a:rPr lang="en-US" sz="5400" dirty="0"/>
              <a:t>Discussion and Conclusion</a:t>
            </a:r>
            <a:endParaRPr lang="en-US" dirty="0"/>
          </a:p>
        </p:txBody>
      </p:sp>
    </p:spTree>
    <p:extLst>
      <p:ext uri="{BB962C8B-B14F-4D97-AF65-F5344CB8AC3E}">
        <p14:creationId xmlns:p14="http://schemas.microsoft.com/office/powerpoint/2010/main" val="340414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4A63-D7D8-6D88-540D-690E0C8A4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898F1D-12DC-B58D-D121-B050514A4498}"/>
              </a:ext>
            </a:extLst>
          </p:cNvPr>
          <p:cNvSpPr>
            <a:spLocks noGrp="1"/>
          </p:cNvSpPr>
          <p:nvPr>
            <p:ph type="title"/>
          </p:nvPr>
        </p:nvSpPr>
        <p:spPr>
          <a:xfrm>
            <a:off x="1997395" y="177200"/>
            <a:ext cx="5564693" cy="649224"/>
          </a:xfrm>
        </p:spPr>
        <p:txBody>
          <a:bodyPr/>
          <a:lstStyle/>
          <a:p>
            <a:r>
              <a:rPr lang="en-US" sz="2400" dirty="0"/>
              <a:t>Discussion and Conclusion</a:t>
            </a:r>
            <a:endParaRPr lang="en-US" b="1" dirty="0"/>
          </a:p>
        </p:txBody>
      </p:sp>
      <p:sp>
        <p:nvSpPr>
          <p:cNvPr id="5" name="Slide Number Placeholder 4">
            <a:extLst>
              <a:ext uri="{FF2B5EF4-FFF2-40B4-BE49-F238E27FC236}">
                <a16:creationId xmlns:a16="http://schemas.microsoft.com/office/drawing/2014/main" id="{61934CAB-D674-820D-06CE-1C6BE1C5F31F}"/>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28</a:t>
            </a:fld>
            <a:endParaRPr lang="en-US" dirty="0"/>
          </a:p>
        </p:txBody>
      </p:sp>
      <p:sp>
        <p:nvSpPr>
          <p:cNvPr id="4" name="TextBox 3">
            <a:extLst>
              <a:ext uri="{FF2B5EF4-FFF2-40B4-BE49-F238E27FC236}">
                <a16:creationId xmlns:a16="http://schemas.microsoft.com/office/drawing/2014/main" id="{55134D99-3D7C-EA45-E502-53C2D447FDCD}"/>
              </a:ext>
            </a:extLst>
          </p:cNvPr>
          <p:cNvSpPr txBox="1"/>
          <p:nvPr/>
        </p:nvSpPr>
        <p:spPr>
          <a:xfrm>
            <a:off x="890016" y="1439072"/>
            <a:ext cx="8882278" cy="5016758"/>
          </a:xfrm>
          <a:prstGeom prst="rect">
            <a:avLst/>
          </a:prstGeom>
          <a:noFill/>
        </p:spPr>
        <p:txBody>
          <a:bodyPr wrap="square" rtlCol="0">
            <a:spAutoFit/>
          </a:bodyPr>
          <a:lstStyle/>
          <a:p>
            <a:pPr>
              <a:buNone/>
            </a:pPr>
            <a:r>
              <a:rPr lang="en-US" sz="2000" dirty="0"/>
              <a:t>This project proposed to investigate if there was a relationship between changes in the unemployment rate and the crime rate. This project resulted in numeric and graphical data that can be used to answer the following questions:</a:t>
            </a:r>
          </a:p>
          <a:p>
            <a:pPr>
              <a:buNone/>
            </a:pPr>
            <a:endParaRPr lang="en-US" sz="2000" dirty="0"/>
          </a:p>
          <a:p>
            <a:pPr marL="457200" indent="-457200">
              <a:buFont typeface="+mj-lt"/>
              <a:buAutoNum type="arabicPeriod"/>
            </a:pPr>
            <a:r>
              <a:rPr lang="en-US" sz="2000" dirty="0">
                <a:effectLst/>
              </a:rPr>
              <a:t>Does the employment rate change over time and in a specific region of the country?</a:t>
            </a:r>
          </a:p>
          <a:p>
            <a:pPr marL="457200" indent="-457200">
              <a:buFont typeface="+mj-lt"/>
              <a:buAutoNum type="arabicPeriod"/>
            </a:pPr>
            <a:r>
              <a:rPr lang="en-US" sz="2000" dirty="0">
                <a:effectLst/>
              </a:rPr>
              <a:t>Can we discern a pattern or a correlation between the changes in the </a:t>
            </a:r>
          </a:p>
          <a:p>
            <a:endParaRPr lang="en-US" sz="2000" dirty="0">
              <a:effectLst/>
            </a:endParaRPr>
          </a:p>
          <a:p>
            <a:pPr marL="342900" indent="-342900">
              <a:buFont typeface="Arial" panose="020B0604020202020204" pitchFamily="34" charset="0"/>
              <a:buChar char="•"/>
            </a:pPr>
            <a:r>
              <a:rPr lang="en-US" sz="2000" dirty="0"/>
              <a:t>Examining the statistics found in Section </a:t>
            </a:r>
            <a:r>
              <a:rPr lang="en-US" sz="2000" dirty="0">
                <a:hlinkClick r:id="rId2"/>
              </a:rPr>
              <a:t>3.1</a:t>
            </a:r>
            <a:r>
              <a:rPr lang="en-US" sz="2000" dirty="0"/>
              <a:t> EDA Analysis, we can see in tables that show some statistical measurements for the data. The tables and graphs show the quantiles, the mean, maximum, minimum, and any outliers for the available data. Table </a:t>
            </a:r>
            <a:r>
              <a:rPr lang="en-US" sz="2000" dirty="0">
                <a:hlinkClick r:id="rId3"/>
              </a:rPr>
              <a:t>3.4</a:t>
            </a:r>
            <a:r>
              <a:rPr lang="en-US" sz="2000" dirty="0"/>
              <a:t> Regional Unemployment Statistics. Shows the grouped data for all the years within the dataset. In Figure </a:t>
            </a:r>
            <a:r>
              <a:rPr lang="en-US" sz="2000" dirty="0">
                <a:hlinkClick r:id="rId4"/>
              </a:rPr>
              <a:t>3.1</a:t>
            </a:r>
            <a:r>
              <a:rPr lang="en-US" sz="2000" dirty="0"/>
              <a:t> Unemployment Rate by Region. Based on the boxplots regions 3 and 4 seem to have an extreme range in the unemployment rate for the period.</a:t>
            </a:r>
          </a:p>
        </p:txBody>
      </p:sp>
    </p:spTree>
    <p:extLst>
      <p:ext uri="{BB962C8B-B14F-4D97-AF65-F5344CB8AC3E}">
        <p14:creationId xmlns:p14="http://schemas.microsoft.com/office/powerpoint/2010/main" val="914394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119D7-F06E-3289-0C95-3B1EB73922F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AC8A60-56B0-0C5C-F0F5-1C66AA82031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29</a:t>
            </a:fld>
            <a:endParaRPr lang="en-US" dirty="0"/>
          </a:p>
        </p:txBody>
      </p:sp>
      <p:sp>
        <p:nvSpPr>
          <p:cNvPr id="4" name="TextBox 3">
            <a:extLst>
              <a:ext uri="{FF2B5EF4-FFF2-40B4-BE49-F238E27FC236}">
                <a16:creationId xmlns:a16="http://schemas.microsoft.com/office/drawing/2014/main" id="{881D77C5-8B7C-0AE6-179B-511001FB01E0}"/>
              </a:ext>
            </a:extLst>
          </p:cNvPr>
          <p:cNvSpPr txBox="1"/>
          <p:nvPr/>
        </p:nvSpPr>
        <p:spPr>
          <a:xfrm>
            <a:off x="909422" y="136525"/>
            <a:ext cx="8882278" cy="5940088"/>
          </a:xfrm>
          <a:prstGeom prst="rect">
            <a:avLst/>
          </a:prstGeom>
          <a:noFill/>
        </p:spPr>
        <p:txBody>
          <a:bodyPr wrap="square" rtlCol="0">
            <a:spAutoFit/>
          </a:bodyPr>
          <a:lstStyle/>
          <a:p>
            <a:endParaRPr lang="en-US" sz="2000" dirty="0">
              <a:effectLst/>
            </a:endParaRPr>
          </a:p>
          <a:p>
            <a:pPr marL="342900" indent="-342900">
              <a:buFont typeface="Arial" panose="020B0604020202020204" pitchFamily="34" charset="0"/>
              <a:buChar char="•"/>
            </a:pPr>
            <a:r>
              <a:rPr lang="en-US" sz="2000" dirty="0"/>
              <a:t>Data for each year as given in Table </a:t>
            </a:r>
            <a:r>
              <a:rPr lang="en-US" sz="2000" dirty="0">
                <a:hlinkClick r:id="rId2"/>
              </a:rPr>
              <a:t>3.5</a:t>
            </a:r>
            <a:r>
              <a:rPr lang="en-US" sz="2000" dirty="0"/>
              <a:t> Regional Unemployment Statistics by Year and Region, regions 3 and 4 usually have the highest mean unemployment rate over the period. To better illustrate the measurements that were given in the table, it may be helpful to look at a boxplot of the data over time. Using a faceted boxplot we can visualize the data for the regions for each year that there is data. Studying Figure </a:t>
            </a:r>
            <a:r>
              <a:rPr lang="en-US" sz="2000" dirty="0">
                <a:hlinkClick r:id="rId3"/>
              </a:rPr>
              <a:t>3.2</a:t>
            </a:r>
            <a:r>
              <a:rPr lang="en-US" sz="2000" dirty="0"/>
              <a:t> Unemployment Rate by Year and Region we can see that regions 2 and 4 do show the extremes in the unemployment rate.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Crime rate in aggregate. Looking at the data over time we can see that the regions with the highest mean change in crime rate are regions 3 and 4. In Table </a:t>
            </a:r>
            <a:r>
              <a:rPr lang="en-US" sz="2000" dirty="0">
                <a:hlinkClick r:id="rId4"/>
              </a:rPr>
              <a:t>3.6</a:t>
            </a:r>
            <a:r>
              <a:rPr lang="en-US" sz="2000" dirty="0"/>
              <a:t> Regional Crime Statistics we can see the statistics for aggregated crime rate. These statistics seem to correspond with the high unemployment rates in regions 3 and 4, as discussed previously. To visualize this data we can refer to Figure </a:t>
            </a:r>
            <a:r>
              <a:rPr lang="en-US" sz="2000" dirty="0">
                <a:hlinkClick r:id="rId5"/>
              </a:rPr>
              <a:t>3.3</a:t>
            </a:r>
            <a:r>
              <a:rPr lang="en-US" sz="2000" dirty="0"/>
              <a:t> Crime Rate by Region. In this boxplot, we can see the range in the rate of change in the crime rate for regions. Regions 3 and 4 have extreme changes in crime for the data.</a:t>
            </a:r>
          </a:p>
          <a:p>
            <a:endParaRPr lang="en-US" sz="2000" dirty="0"/>
          </a:p>
        </p:txBody>
      </p:sp>
    </p:spTree>
    <p:extLst>
      <p:ext uri="{BB962C8B-B14F-4D97-AF65-F5344CB8AC3E}">
        <p14:creationId xmlns:p14="http://schemas.microsoft.com/office/powerpoint/2010/main" val="3922035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id="{5BA975B6-ACDF-974C-4B0A-792DE5F09CB6}"/>
              </a:ext>
            </a:extLst>
          </p:cNvPr>
          <p:cNvPicPr>
            <a:picLocks noGrp="1" noChangeAspect="1"/>
          </p:cNvPicPr>
          <p:nvPr>
            <p:ph type="pic" sz="quarter" idx="10"/>
          </p:nvPr>
        </p:nvPicPr>
        <p:blipFill>
          <a:blip r:embed="rId2">
            <a:alphaModFix amt="50000"/>
          </a:blip>
          <a:srcRect/>
          <a:stretch/>
        </p:blipFill>
        <p:spPr>
          <a:xfrm>
            <a:off x="0" y="-2"/>
            <a:ext cx="12192000" cy="6858000"/>
          </a:xfrm>
        </p:spPr>
      </p:pic>
      <p:sp>
        <p:nvSpPr>
          <p:cNvPr id="3" name="Title 2">
            <a:extLst>
              <a:ext uri="{FF2B5EF4-FFF2-40B4-BE49-F238E27FC236}">
                <a16:creationId xmlns:a16="http://schemas.microsoft.com/office/drawing/2014/main" id="{05BF4AF3-2D87-5D1D-245D-49E6F0B09A40}"/>
              </a:ext>
            </a:extLst>
          </p:cNvPr>
          <p:cNvSpPr>
            <a:spLocks noGrp="1"/>
          </p:cNvSpPr>
          <p:nvPr>
            <p:ph type="title"/>
          </p:nvPr>
        </p:nvSpPr>
        <p:spPr>
          <a:xfrm>
            <a:off x="1199909" y="2335192"/>
            <a:ext cx="9792182" cy="1230968"/>
          </a:xfrm>
        </p:spPr>
        <p:txBody>
          <a:bodyPr/>
          <a:lstStyle/>
          <a:p>
            <a:r>
              <a:rPr lang="en-US" dirty="0"/>
              <a:t>1. The Data</a:t>
            </a:r>
          </a:p>
        </p:txBody>
      </p:sp>
    </p:spTree>
    <p:extLst>
      <p:ext uri="{BB962C8B-B14F-4D97-AF65-F5344CB8AC3E}">
        <p14:creationId xmlns:p14="http://schemas.microsoft.com/office/powerpoint/2010/main" val="171007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19722-F92D-347C-FD8E-D063732A04B0}"/>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7A4DAE2-E71A-CAC1-72D5-EA61C09B9B84}"/>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30</a:t>
            </a:fld>
            <a:endParaRPr lang="en-US" dirty="0"/>
          </a:p>
        </p:txBody>
      </p:sp>
      <p:sp>
        <p:nvSpPr>
          <p:cNvPr id="4" name="TextBox 3">
            <a:extLst>
              <a:ext uri="{FF2B5EF4-FFF2-40B4-BE49-F238E27FC236}">
                <a16:creationId xmlns:a16="http://schemas.microsoft.com/office/drawing/2014/main" id="{955A9742-4D0A-8817-6A95-56B762ECB2DE}"/>
              </a:ext>
            </a:extLst>
          </p:cNvPr>
          <p:cNvSpPr txBox="1"/>
          <p:nvPr/>
        </p:nvSpPr>
        <p:spPr>
          <a:xfrm>
            <a:off x="685800" y="136525"/>
            <a:ext cx="10561320" cy="65035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t>Referring to Table </a:t>
            </a:r>
            <a:r>
              <a:rPr lang="en-US" sz="2000" dirty="0">
                <a:hlinkClick r:id="rId2"/>
              </a:rPr>
              <a:t>3.7</a:t>
            </a:r>
            <a:r>
              <a:rPr lang="en-US" sz="2000" dirty="0"/>
              <a:t> Regional Crime Statistics by Year and Region shows the crime rate statistics by year and the regions. Over the period regions 3 and 4 continue to show the highest change in crime. To make it easier to understand it may be beneficial to look at the boxplots of the crime rate change over the year 2007 to 2014.</a:t>
            </a:r>
          </a:p>
          <a:p>
            <a:pPr marL="342900" indent="-342900">
              <a:lnSpc>
                <a:spcPct val="150000"/>
              </a:lnSpc>
              <a:buFont typeface="Arial" panose="020B0604020202020204" pitchFamily="34" charset="0"/>
              <a:buChar char="•"/>
            </a:pPr>
            <a:r>
              <a:rPr lang="en-US" sz="2000" dirty="0"/>
              <a:t>This can be seen in Figure </a:t>
            </a:r>
            <a:r>
              <a:rPr lang="en-US" sz="2000" dirty="0">
                <a:hlinkClick r:id="rId3"/>
              </a:rPr>
              <a:t>3.4</a:t>
            </a:r>
            <a:r>
              <a:rPr lang="en-US" sz="2000" dirty="0"/>
              <a:t> Crime Rate by Year and Region the regions show consistently high changes in the crime rate. If we look at a spatial map for a year, is there a suggestion of any correlation between the crime rate and the unemployment rate? The first spatial map to be examined is for the unemployment this map can be found in Figure </a:t>
            </a:r>
            <a:r>
              <a:rPr lang="en-US" sz="2000" dirty="0">
                <a:hlinkClick r:id="rId4"/>
              </a:rPr>
              <a:t>3.5</a:t>
            </a:r>
            <a:r>
              <a:rPr lang="en-US" sz="2000" dirty="0"/>
              <a:t>. The highest rate of unemployment for 2014 is about 9% for the states of Mississippi and Arizona. The state of Mississippi is in Region 3 and Arizona is in Region 4.</a:t>
            </a:r>
          </a:p>
          <a:p>
            <a:pPr marL="342900" indent="-342900">
              <a:lnSpc>
                <a:spcPct val="150000"/>
              </a:lnSpc>
              <a:buFont typeface="Arial" panose="020B0604020202020204" pitchFamily="34" charset="0"/>
              <a:buChar char="•"/>
            </a:pPr>
            <a:r>
              <a:rPr lang="en-US" sz="2000" dirty="0"/>
              <a:t>What does this mean for the crime rate for the states looking at Figure </a:t>
            </a:r>
            <a:r>
              <a:rPr lang="en-US" sz="2000" dirty="0">
                <a:hlinkClick r:id="rId5"/>
              </a:rPr>
              <a:t>3.6</a:t>
            </a:r>
            <a:r>
              <a:rPr lang="en-US" sz="2000" dirty="0"/>
              <a:t>? The rates for these states in 2014 were in the range of 0.1 for Mississippi and 0.4 for the state of Arizona. While there does seem to be some discrepancy in terms of the crime rate change, this may be due to the time frame that was chosen to examine for the spatial map.</a:t>
            </a:r>
          </a:p>
        </p:txBody>
      </p:sp>
    </p:spTree>
    <p:extLst>
      <p:ext uri="{BB962C8B-B14F-4D97-AF65-F5344CB8AC3E}">
        <p14:creationId xmlns:p14="http://schemas.microsoft.com/office/powerpoint/2010/main" val="3261600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48978-30C4-2DBE-4E78-5958F552A58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D0E0A7E-1967-B3AC-F44E-B5DB027A0643}"/>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31</a:t>
            </a:fld>
            <a:endParaRPr lang="en-US" dirty="0"/>
          </a:p>
        </p:txBody>
      </p:sp>
      <p:sp>
        <p:nvSpPr>
          <p:cNvPr id="4" name="TextBox 3">
            <a:extLst>
              <a:ext uri="{FF2B5EF4-FFF2-40B4-BE49-F238E27FC236}">
                <a16:creationId xmlns:a16="http://schemas.microsoft.com/office/drawing/2014/main" id="{701EEF02-1BC2-FA2F-EF7B-4F091E968582}"/>
              </a:ext>
            </a:extLst>
          </p:cNvPr>
          <p:cNvSpPr txBox="1"/>
          <p:nvPr/>
        </p:nvSpPr>
        <p:spPr>
          <a:xfrm>
            <a:off x="420664" y="502799"/>
            <a:ext cx="11350671"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Sometimes it may be beneficial to look at the data points as they relate to each other. This can be accomplished using the scatterplot. In Figure </a:t>
            </a:r>
            <a:r>
              <a:rPr lang="en-US" sz="2000" dirty="0">
                <a:hlinkClick r:id="rId2"/>
              </a:rPr>
              <a:t>3.7</a:t>
            </a:r>
            <a:r>
              <a:rPr lang="en-US" sz="2000" dirty="0"/>
              <a:t>, there is a scatterplot of the data for the year 2014, based on this plot there does not seem to be a linear relation between the unemployment rate and the crime rate. There does not seem to be a linear correlation between the data points as indicated by the graph (Question Video: Identifying the Linear Correlation from the Scattergraph, Nagwa, n.d.).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When looking at a few examples from the selection of states we can further look for a trend in in crime and the unemployment rate. Using the states of California, Idaho, Illinois, and Indiana we can see the unemployment rates from 2007 to 2014 (Please refer to Figure </a:t>
            </a:r>
            <a:r>
              <a:rPr lang="en-US" sz="2000" dirty="0">
                <a:hlinkClick r:id="rId3"/>
              </a:rPr>
              <a:t>3.8</a:t>
            </a:r>
            <a:r>
              <a:rPr lang="en-US" sz="2000" dirty="0"/>
              <a:t> Unemployment Rate Changes by Year and Figure Crime Rate Changes by Year </a:t>
            </a:r>
            <a:r>
              <a:rPr lang="en-US" sz="2000" dirty="0">
                <a:hlinkClick r:id="rId4"/>
              </a:rPr>
              <a:t>3.9</a:t>
            </a:r>
            <a:r>
              <a:rPr lang="en-US" sz="2000" dirty="0"/>
              <a:t>. (Please note it may be beneficial to toggle the different states on and off by selecting them from the legend located on the right side of the graph.)</a:t>
            </a:r>
          </a:p>
        </p:txBody>
      </p:sp>
    </p:spTree>
    <p:extLst>
      <p:ext uri="{BB962C8B-B14F-4D97-AF65-F5344CB8AC3E}">
        <p14:creationId xmlns:p14="http://schemas.microsoft.com/office/powerpoint/2010/main" val="1997394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C6308-7993-446A-5CF8-96DE7AD6A2D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E070543-1E0E-ED16-0FFB-FB3EAFD173B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32</a:t>
            </a:fld>
            <a:endParaRPr lang="en-US" dirty="0"/>
          </a:p>
        </p:txBody>
      </p:sp>
      <p:sp>
        <p:nvSpPr>
          <p:cNvPr id="4" name="TextBox 3">
            <a:extLst>
              <a:ext uri="{FF2B5EF4-FFF2-40B4-BE49-F238E27FC236}">
                <a16:creationId xmlns:a16="http://schemas.microsoft.com/office/drawing/2014/main" id="{FAC8D2C6-3337-DCD3-4CB3-1D46295202D6}"/>
              </a:ext>
            </a:extLst>
          </p:cNvPr>
          <p:cNvSpPr txBox="1"/>
          <p:nvPr/>
        </p:nvSpPr>
        <p:spPr>
          <a:xfrm>
            <a:off x="1235848" y="136525"/>
            <a:ext cx="9787752" cy="65035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t>We can see that California had the highest unemployment in the years 2010 through 2014. California had a change in the crime rate that was greater than the other states that were listed in the graph. One thing to note is Illinois had a spike in the unemployment rate in 2013 and did not see a commensurate change in the crime rate as indicated by no change in the crime rate shown in Figure </a:t>
            </a:r>
            <a:r>
              <a:rPr lang="en-US" sz="2000" dirty="0">
                <a:hlinkClick r:id="rId2"/>
              </a:rPr>
              <a:t>3.9</a:t>
            </a:r>
            <a:r>
              <a:rPr lang="en-US" sz="2000" dirty="0"/>
              <a:t>.</a:t>
            </a:r>
          </a:p>
          <a:p>
            <a:pPr marL="342900" indent="-342900">
              <a:lnSpc>
                <a:spcPct val="150000"/>
              </a:lnSpc>
              <a:buFont typeface="Arial" panose="020B0604020202020204" pitchFamily="34" charset="0"/>
              <a:buChar char="•"/>
            </a:pPr>
            <a:r>
              <a:rPr lang="en-US" sz="2000" dirty="0"/>
              <a:t>To look at this relationship in a numerical manner we can look at the correlation coefficient. If we look at the correlation coefficient 0.17. The value of 0.17 indicates that there is almost no correlation between the variables to indicate that there is a meaningful correlation between crime and unemployment rates. This value is very close to the value zero. For there to be a correlation between the variables the value needs to fall closer to either -1 or to 1. Values closer to -1 indicate a negative correlation indicating that the variables change in a negative relation to each other. If one of the variables increases the other will decrease and vice versa (Soetewey, 2020).</a:t>
            </a:r>
          </a:p>
        </p:txBody>
      </p:sp>
    </p:spTree>
    <p:extLst>
      <p:ext uri="{BB962C8B-B14F-4D97-AF65-F5344CB8AC3E}">
        <p14:creationId xmlns:p14="http://schemas.microsoft.com/office/powerpoint/2010/main" val="4062400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FC287-FC80-E4F9-681D-A938C61C273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2745F49-523A-A15E-B0F6-AF07D33321B5}"/>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33</a:t>
            </a:fld>
            <a:endParaRPr lang="en-US" dirty="0"/>
          </a:p>
        </p:txBody>
      </p:sp>
      <p:sp>
        <p:nvSpPr>
          <p:cNvPr id="4" name="TextBox 3">
            <a:extLst>
              <a:ext uri="{FF2B5EF4-FFF2-40B4-BE49-F238E27FC236}">
                <a16:creationId xmlns:a16="http://schemas.microsoft.com/office/drawing/2014/main" id="{660EA19A-14FF-E705-62EA-CD709F781B29}"/>
              </a:ext>
            </a:extLst>
          </p:cNvPr>
          <p:cNvSpPr txBox="1"/>
          <p:nvPr/>
        </p:nvSpPr>
        <p:spPr>
          <a:xfrm>
            <a:off x="685800" y="136525"/>
            <a:ext cx="10883900" cy="65035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t>While looking at data utilizing different methods. It seems that we can determine that there may be a possible correlation based on the graphs, but using a scatterplot there does not seem to be a correlation between the unemployment rate and the crime rate. There is a natural tendency to think that as unemployment increases the crime rate will also increase and it seems to be true.</a:t>
            </a:r>
          </a:p>
          <a:p>
            <a:pPr marL="342900" indent="-342900">
              <a:lnSpc>
                <a:spcPct val="150000"/>
              </a:lnSpc>
              <a:buFont typeface="Arial" panose="020B0604020202020204" pitchFamily="34" charset="0"/>
              <a:buChar char="•"/>
            </a:pPr>
            <a:r>
              <a:rPr lang="en-US" sz="2000" dirty="0"/>
              <a:t>Upon further research into the subject of crime rate and unemployment, there is a correlation between the two. This correlation depends on the type of crime that is being examined. When there is high unemployment the type of crime will vary. Crimes that involve possible quality of living may be only marginally affected. For instance, larceny, burglary, and robbery have a positive relationship. Crimes that may not affect the quality of living like car theft do not show a positive correlation but illustrate a negative relationship. This is not to say that car theft does not go up if given the right circumstances (Fallahi &amp; Rodríguez, 2014). For instance, car theft will go up if there is a period of expansion within the economy. This is logical since there will be a market for the cars and the parts that they contain.</a:t>
            </a:r>
          </a:p>
        </p:txBody>
      </p:sp>
    </p:spTree>
    <p:extLst>
      <p:ext uri="{BB962C8B-B14F-4D97-AF65-F5344CB8AC3E}">
        <p14:creationId xmlns:p14="http://schemas.microsoft.com/office/powerpoint/2010/main" val="3312222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D77E4-265D-B9D0-36B8-799A9E96639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9AFEEFF-76A9-344D-C5CE-8EC4B4FBA921}"/>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34</a:t>
            </a:fld>
            <a:endParaRPr lang="en-US" dirty="0"/>
          </a:p>
        </p:txBody>
      </p:sp>
      <p:sp>
        <p:nvSpPr>
          <p:cNvPr id="4" name="TextBox 3">
            <a:extLst>
              <a:ext uri="{FF2B5EF4-FFF2-40B4-BE49-F238E27FC236}">
                <a16:creationId xmlns:a16="http://schemas.microsoft.com/office/drawing/2014/main" id="{5D3AF0F3-74C6-1902-0ABA-72FE84412E23}"/>
              </a:ext>
            </a:extLst>
          </p:cNvPr>
          <p:cNvSpPr txBox="1"/>
          <p:nvPr/>
        </p:nvSpPr>
        <p:spPr>
          <a:xfrm>
            <a:off x="838200" y="136525"/>
            <a:ext cx="10858500" cy="14252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t>For further investigative purposes, it might be beneficial to investigate the regions that were covered in the data to see what the prevalent form of employment is and see if there are any similarities in the type of work that may cause such high rates of unemployment.</a:t>
            </a:r>
          </a:p>
        </p:txBody>
      </p:sp>
    </p:spTree>
    <p:extLst>
      <p:ext uri="{BB962C8B-B14F-4D97-AF65-F5344CB8AC3E}">
        <p14:creationId xmlns:p14="http://schemas.microsoft.com/office/powerpoint/2010/main" val="1268581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AA059-31D4-73F1-C94D-6655D670BCBB}"/>
            </a:ext>
          </a:extLst>
        </p:cNvPr>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id="{DA601539-B464-DEAC-6F11-C3E70080532E}"/>
              </a:ext>
            </a:extLst>
          </p:cNvPr>
          <p:cNvPicPr>
            <a:picLocks noGrp="1" noChangeAspect="1"/>
          </p:cNvPicPr>
          <p:nvPr>
            <p:ph type="pic" sz="quarter" idx="10"/>
          </p:nvPr>
        </p:nvPicPr>
        <p:blipFill>
          <a:blip r:embed="rId2">
            <a:alphaModFix amt="50000"/>
          </a:blip>
          <a:srcRect/>
          <a:stretch/>
        </p:blipFill>
        <p:spPr>
          <a:xfrm>
            <a:off x="0" y="-2"/>
            <a:ext cx="12192000" cy="6858000"/>
          </a:xfrm>
        </p:spPr>
      </p:pic>
      <p:sp>
        <p:nvSpPr>
          <p:cNvPr id="3" name="Title 2">
            <a:extLst>
              <a:ext uri="{FF2B5EF4-FFF2-40B4-BE49-F238E27FC236}">
                <a16:creationId xmlns:a16="http://schemas.microsoft.com/office/drawing/2014/main" id="{83680B72-6383-1979-D7C6-841CD6CCE16C}"/>
              </a:ext>
            </a:extLst>
          </p:cNvPr>
          <p:cNvSpPr>
            <a:spLocks noGrp="1"/>
          </p:cNvSpPr>
          <p:nvPr>
            <p:ph type="title"/>
          </p:nvPr>
        </p:nvSpPr>
        <p:spPr>
          <a:xfrm>
            <a:off x="950976" y="2335192"/>
            <a:ext cx="10041115" cy="1450424"/>
          </a:xfrm>
        </p:spPr>
        <p:txBody>
          <a:bodyPr/>
          <a:lstStyle/>
          <a:p>
            <a:r>
              <a:rPr lang="en-US" dirty="0"/>
              <a:t>5. References</a:t>
            </a:r>
          </a:p>
        </p:txBody>
      </p:sp>
    </p:spTree>
    <p:extLst>
      <p:ext uri="{BB962C8B-B14F-4D97-AF65-F5344CB8AC3E}">
        <p14:creationId xmlns:p14="http://schemas.microsoft.com/office/powerpoint/2010/main" val="3989751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341F3-5CA2-2A20-A719-9E0E5C11F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60A33-7857-F9AC-528D-68D1A9AF23D9}"/>
              </a:ext>
            </a:extLst>
          </p:cNvPr>
          <p:cNvSpPr>
            <a:spLocks noGrp="1"/>
          </p:cNvSpPr>
          <p:nvPr>
            <p:ph type="title"/>
          </p:nvPr>
        </p:nvSpPr>
        <p:spPr>
          <a:xfrm>
            <a:off x="2373099" y="173736"/>
            <a:ext cx="4352081" cy="649224"/>
          </a:xfrm>
        </p:spPr>
        <p:txBody>
          <a:bodyPr/>
          <a:lstStyle/>
          <a:p>
            <a:r>
              <a:rPr lang="en-US" dirty="0"/>
              <a:t>Processing The Data</a:t>
            </a:r>
          </a:p>
        </p:txBody>
      </p:sp>
      <p:pic>
        <p:nvPicPr>
          <p:cNvPr id="7" name="Picture Placeholder 4" descr="A close-up of a field">
            <a:extLst>
              <a:ext uri="{FF2B5EF4-FFF2-40B4-BE49-F238E27FC236}">
                <a16:creationId xmlns:a16="http://schemas.microsoft.com/office/drawing/2014/main" id="{667BE038-F346-9330-2BDA-4752792E4507}"/>
              </a:ext>
            </a:extLst>
          </p:cNvPr>
          <p:cNvPicPr>
            <a:picLocks noGrp="1" noChangeAspect="1"/>
          </p:cNvPicPr>
          <p:nvPr>
            <p:ph type="pic" sz="quarter" idx="15"/>
          </p:nvPr>
        </p:nvPicPr>
        <p:blipFill>
          <a:blip r:embed="rId2"/>
          <a:srcRect l="234" r="234"/>
          <a:stretch/>
        </p:blipFill>
        <p:spPr>
          <a:xfrm>
            <a:off x="9528048" y="0"/>
            <a:ext cx="2656392" cy="6858000"/>
          </a:xfrm>
        </p:spPr>
      </p:pic>
      <p:sp>
        <p:nvSpPr>
          <p:cNvPr id="5" name="Slide Number Placeholder 4">
            <a:extLst>
              <a:ext uri="{FF2B5EF4-FFF2-40B4-BE49-F238E27FC236}">
                <a16:creationId xmlns:a16="http://schemas.microsoft.com/office/drawing/2014/main" id="{EF2CD697-7986-5400-B352-42FBB4D4633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36</a:t>
            </a:fld>
            <a:endParaRPr lang="en-US" dirty="0"/>
          </a:p>
        </p:txBody>
      </p:sp>
      <p:sp>
        <p:nvSpPr>
          <p:cNvPr id="3" name="TextBox 2">
            <a:extLst>
              <a:ext uri="{FF2B5EF4-FFF2-40B4-BE49-F238E27FC236}">
                <a16:creationId xmlns:a16="http://schemas.microsoft.com/office/drawing/2014/main" id="{51097912-BB87-E847-8C95-ABA30CDD3F49}"/>
              </a:ext>
            </a:extLst>
          </p:cNvPr>
          <p:cNvSpPr txBox="1"/>
          <p:nvPr/>
        </p:nvSpPr>
        <p:spPr>
          <a:xfrm>
            <a:off x="237744" y="1719072"/>
            <a:ext cx="8622792" cy="4954754"/>
          </a:xfrm>
          <a:prstGeom prst="rect">
            <a:avLst/>
          </a:prstGeom>
          <a:noFill/>
        </p:spPr>
        <p:txBody>
          <a:bodyPr wrap="square" rtlCol="0">
            <a:spAutoFit/>
          </a:bodyPr>
          <a:lstStyle/>
          <a:p>
            <a:pPr>
              <a:lnSpc>
                <a:spcPct val="150000"/>
              </a:lnSpc>
            </a:pPr>
            <a:r>
              <a:rPr lang="en-US" sz="2000" dirty="0"/>
              <a:t>Fallahi, F., &amp; Rodríguez, G. (2014). Link between unemployment and crime in the US: A Markov-Switching approach. </a:t>
            </a:r>
            <a:r>
              <a:rPr lang="en-US" sz="2000" i="1" dirty="0"/>
              <a:t>ScienceDirect</a:t>
            </a:r>
            <a:r>
              <a:rPr lang="en-US" sz="2000" dirty="0"/>
              <a:t>.</a:t>
            </a:r>
          </a:p>
          <a:p>
            <a:pPr>
              <a:lnSpc>
                <a:spcPct val="150000"/>
              </a:lnSpc>
            </a:pPr>
            <a:endParaRPr lang="en-US" sz="2000" dirty="0"/>
          </a:p>
          <a:p>
            <a:pPr>
              <a:lnSpc>
                <a:spcPct val="150000"/>
              </a:lnSpc>
            </a:pPr>
            <a:r>
              <a:rPr lang="en-US" sz="2000" dirty="0"/>
              <a:t>Question Video: Identifying the Linear Correlation from the Scattergraph, Nagwa. (n.d.). </a:t>
            </a:r>
            <a:r>
              <a:rPr lang="en-US" sz="2000" i="1" dirty="0"/>
              <a:t>Identifying the Linear Correlation from the Scattergraph </a:t>
            </a:r>
            <a:r>
              <a:rPr lang="en-US" sz="2000" dirty="0"/>
              <a:t>[Video]. Nagwa. </a:t>
            </a:r>
            <a:r>
              <a:rPr lang="en-US" sz="2000" dirty="0">
                <a:hlinkClick r:id="rId3"/>
              </a:rPr>
              <a:t>https://www.nagwa.com/en/videos/909167139353/</a:t>
            </a:r>
            <a:endParaRPr lang="en-US" sz="2000" dirty="0"/>
          </a:p>
          <a:p>
            <a:pPr>
              <a:lnSpc>
                <a:spcPct val="150000"/>
              </a:lnSpc>
            </a:pPr>
            <a:endParaRPr lang="en-US" sz="2000" dirty="0"/>
          </a:p>
          <a:p>
            <a:pPr>
              <a:lnSpc>
                <a:spcPct val="150000"/>
              </a:lnSpc>
            </a:pPr>
            <a:r>
              <a:rPr lang="en-US" sz="2000" dirty="0"/>
              <a:t>Soetewey, A. (2020, May 28). </a:t>
            </a:r>
            <a:r>
              <a:rPr lang="en-US" sz="2000" i="1" dirty="0"/>
              <a:t>Correlation coefficient and correlation test in R. Stats and R</a:t>
            </a:r>
            <a:r>
              <a:rPr lang="en-US" sz="2000" dirty="0"/>
              <a:t>. Retrieved February 13, 2025, from </a:t>
            </a:r>
            <a:r>
              <a:rPr lang="en-US" sz="2000" dirty="0">
                <a:hlinkClick r:id="rId4"/>
              </a:rPr>
              <a:t>https://statsandr.com/blog/correlation-coefficient-and-correlation-test-in-r</a:t>
            </a:r>
            <a:r>
              <a:rPr lang="en-US" sz="2000" b="1" dirty="0">
                <a:hlinkClick r:id="rId4"/>
              </a:rPr>
              <a:t>/</a:t>
            </a:r>
            <a:endParaRPr lang="en-US" sz="2000" b="1" dirty="0"/>
          </a:p>
          <a:p>
            <a:pPr>
              <a:lnSpc>
                <a:spcPct val="150000"/>
              </a:lnSpc>
            </a:pPr>
            <a:endParaRPr lang="en-US" sz="1200" b="1" dirty="0"/>
          </a:p>
        </p:txBody>
      </p:sp>
    </p:spTree>
    <p:extLst>
      <p:ext uri="{BB962C8B-B14F-4D97-AF65-F5344CB8AC3E}">
        <p14:creationId xmlns:p14="http://schemas.microsoft.com/office/powerpoint/2010/main" val="2804118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AEBF-73B2-2188-6E43-D85E829780A8}"/>
              </a:ext>
            </a:extLst>
          </p:cNvPr>
          <p:cNvSpPr>
            <a:spLocks noGrp="1"/>
          </p:cNvSpPr>
          <p:nvPr>
            <p:ph type="title"/>
          </p:nvPr>
        </p:nvSpPr>
        <p:spPr>
          <a:xfrm>
            <a:off x="1207238" y="377976"/>
            <a:ext cx="4352081" cy="429768"/>
          </a:xfrm>
        </p:spPr>
        <p:txBody>
          <a:bodyPr/>
          <a:lstStyle/>
          <a:p>
            <a:r>
              <a:rPr lang="en-US" dirty="0">
                <a:latin typeface="Tenorite Display" panose="020F0502020204030204" pitchFamily="2" charset="0"/>
              </a:rPr>
              <a:t>The Data</a:t>
            </a:r>
          </a:p>
        </p:txBody>
      </p:sp>
      <p:sp>
        <p:nvSpPr>
          <p:cNvPr id="5" name="Slide Number Placeholder 4">
            <a:extLst>
              <a:ext uri="{FF2B5EF4-FFF2-40B4-BE49-F238E27FC236}">
                <a16:creationId xmlns:a16="http://schemas.microsoft.com/office/drawing/2014/main" id="{B51885A6-2008-15E5-517B-3CBBFE99B11A}"/>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4</a:t>
            </a:fld>
            <a:endParaRPr lang="en-US" dirty="0"/>
          </a:p>
        </p:txBody>
      </p:sp>
      <p:sp>
        <p:nvSpPr>
          <p:cNvPr id="3" name="TextBox 2">
            <a:extLst>
              <a:ext uri="{FF2B5EF4-FFF2-40B4-BE49-F238E27FC236}">
                <a16:creationId xmlns:a16="http://schemas.microsoft.com/office/drawing/2014/main" id="{368B4D92-9FF9-A250-01E7-E70C636733AC}"/>
              </a:ext>
            </a:extLst>
          </p:cNvPr>
          <p:cNvSpPr txBox="1"/>
          <p:nvPr/>
        </p:nvSpPr>
        <p:spPr>
          <a:xfrm>
            <a:off x="475486" y="1091267"/>
            <a:ext cx="5815583" cy="54476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Consisted of three data files:</a:t>
            </a:r>
          </a:p>
          <a:p>
            <a:pPr marL="742950" lvl="1" indent="-285750">
              <a:lnSpc>
                <a:spcPct val="150000"/>
              </a:lnSpc>
              <a:buFont typeface="Arial" panose="020B0604020202020204" pitchFamily="34" charset="0"/>
              <a:buChar char="•"/>
            </a:pPr>
            <a:r>
              <a:rPr lang="en-US" sz="2000" b="1" dirty="0"/>
              <a:t>crime_and_incarceration_by_state.csv</a:t>
            </a:r>
          </a:p>
          <a:p>
            <a:pPr marL="1200150" lvl="2" indent="-285750">
              <a:lnSpc>
                <a:spcPct val="150000"/>
              </a:lnSpc>
              <a:buFont typeface="Arial" panose="020B0604020202020204" pitchFamily="34" charset="0"/>
              <a:buChar char="•"/>
            </a:pPr>
            <a:r>
              <a:rPr lang="en-US" sz="2000" dirty="0"/>
              <a:t>holds information about crime statistics for each state and other data.  </a:t>
            </a:r>
          </a:p>
          <a:p>
            <a:pPr marL="1200150" lvl="2" indent="-285750">
              <a:lnSpc>
                <a:spcPct val="150000"/>
              </a:lnSpc>
              <a:buFont typeface="Arial" panose="020B0604020202020204" pitchFamily="34" charset="0"/>
              <a:buChar char="•"/>
            </a:pPr>
            <a:r>
              <a:rPr lang="en-US" sz="2000" dirty="0"/>
              <a:t>composed of 18 different variables </a:t>
            </a:r>
          </a:p>
          <a:p>
            <a:pPr marL="742950" lvl="1" indent="-285750">
              <a:lnSpc>
                <a:spcPct val="150000"/>
              </a:lnSpc>
              <a:buFont typeface="Arial" panose="020B0604020202020204" pitchFamily="34" charset="0"/>
              <a:buChar char="•"/>
            </a:pPr>
            <a:r>
              <a:rPr lang="en-US" sz="2000" b="1" dirty="0"/>
              <a:t>unemployment_county.csv</a:t>
            </a:r>
          </a:p>
          <a:p>
            <a:pPr marL="1200150" lvl="2" indent="-285750">
              <a:lnSpc>
                <a:spcPct val="150000"/>
              </a:lnSpc>
              <a:buFont typeface="Arial" panose="020B0604020202020204" pitchFamily="34" charset="0"/>
              <a:buChar char="•"/>
            </a:pPr>
            <a:r>
              <a:rPr lang="en-US" sz="2000" dirty="0"/>
              <a:t>contains data about the unemployment  rate by county </a:t>
            </a:r>
          </a:p>
          <a:p>
            <a:pPr marL="742950" lvl="1" indent="-285750">
              <a:lnSpc>
                <a:spcPct val="150000"/>
              </a:lnSpc>
              <a:buFont typeface="Arial" panose="020B0604020202020204" pitchFamily="34" charset="0"/>
              <a:buChar char="•"/>
            </a:pPr>
            <a:r>
              <a:rPr lang="en-US" sz="2000" b="1" dirty="0"/>
              <a:t>tl_2019_us_state.shp</a:t>
            </a:r>
          </a:p>
          <a:p>
            <a:pPr marL="1200150" lvl="2" indent="-285750">
              <a:lnSpc>
                <a:spcPct val="150000"/>
              </a:lnSpc>
              <a:buFont typeface="Arial" panose="020B0604020202020204" pitchFamily="34" charset="0"/>
              <a:buChar char="•"/>
            </a:pPr>
            <a:r>
              <a:rPr lang="en-US" sz="2000" dirty="0"/>
              <a:t>shape file that will be used in the mapping the data</a:t>
            </a:r>
          </a:p>
          <a:p>
            <a:pPr marL="285750" indent="-285750">
              <a:buFont typeface="Arial" panose="020B0604020202020204" pitchFamily="34" charset="0"/>
              <a:buChar char="•"/>
            </a:pPr>
            <a:endParaRPr lang="en-US" dirty="0"/>
          </a:p>
        </p:txBody>
      </p:sp>
      <p:pic>
        <p:nvPicPr>
          <p:cNvPr id="8" name="Picture Placeholder 7">
            <a:extLst>
              <a:ext uri="{FF2B5EF4-FFF2-40B4-BE49-F238E27FC236}">
                <a16:creationId xmlns:a16="http://schemas.microsoft.com/office/drawing/2014/main" id="{0DD8863E-9C56-B514-2797-72311B75648E}"/>
              </a:ext>
            </a:extLst>
          </p:cNvPr>
          <p:cNvPicPr>
            <a:picLocks noGrp="1" noChangeAspect="1"/>
          </p:cNvPicPr>
          <p:nvPr>
            <p:ph type="pic" sz="quarter" idx="15"/>
          </p:nvPr>
        </p:nvPicPr>
        <p:blipFill>
          <a:blip r:embed="rId2"/>
          <a:srcRect l="6" r="6"/>
          <a:stretch>
            <a:fillRect/>
          </a:stretch>
        </p:blipFill>
        <p:spPr>
          <a:xfrm>
            <a:off x="7370064" y="0"/>
            <a:ext cx="4814376" cy="6858000"/>
          </a:xfrm>
          <a:prstGeom prst="rect">
            <a:avLst/>
          </a:prstGeom>
        </p:spPr>
      </p:pic>
    </p:spTree>
    <p:extLst>
      <p:ext uri="{BB962C8B-B14F-4D97-AF65-F5344CB8AC3E}">
        <p14:creationId xmlns:p14="http://schemas.microsoft.com/office/powerpoint/2010/main" val="788226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ABD78-D387-F49E-AB03-93ED70015347}"/>
            </a:ext>
          </a:extLst>
        </p:cNvPr>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id="{FE603B08-D39E-7487-A763-A3948CC3D7B9}"/>
              </a:ext>
            </a:extLst>
          </p:cNvPr>
          <p:cNvPicPr>
            <a:picLocks noGrp="1" noChangeAspect="1"/>
          </p:cNvPicPr>
          <p:nvPr>
            <p:ph type="pic" sz="quarter" idx="10"/>
          </p:nvPr>
        </p:nvPicPr>
        <p:blipFill>
          <a:blip r:embed="rId2">
            <a:alphaModFix amt="50000"/>
          </a:blip>
          <a:srcRect/>
          <a:stretch/>
        </p:blipFill>
        <p:spPr>
          <a:xfrm>
            <a:off x="0" y="-2"/>
            <a:ext cx="12192000" cy="6858000"/>
          </a:xfrm>
        </p:spPr>
      </p:pic>
      <p:sp>
        <p:nvSpPr>
          <p:cNvPr id="3" name="Title 2">
            <a:extLst>
              <a:ext uri="{FF2B5EF4-FFF2-40B4-BE49-F238E27FC236}">
                <a16:creationId xmlns:a16="http://schemas.microsoft.com/office/drawing/2014/main" id="{CEE2EC66-A350-D50B-A32D-0AFCBC937686}"/>
              </a:ext>
            </a:extLst>
          </p:cNvPr>
          <p:cNvSpPr>
            <a:spLocks noGrp="1"/>
          </p:cNvSpPr>
          <p:nvPr>
            <p:ph type="title"/>
          </p:nvPr>
        </p:nvSpPr>
        <p:spPr>
          <a:xfrm>
            <a:off x="1199909" y="2335192"/>
            <a:ext cx="9792182" cy="1230968"/>
          </a:xfrm>
        </p:spPr>
        <p:txBody>
          <a:bodyPr/>
          <a:lstStyle/>
          <a:p>
            <a:r>
              <a:rPr lang="en-US" dirty="0"/>
              <a:t>2. Project Objectives</a:t>
            </a:r>
          </a:p>
        </p:txBody>
      </p:sp>
    </p:spTree>
    <p:extLst>
      <p:ext uri="{BB962C8B-B14F-4D97-AF65-F5344CB8AC3E}">
        <p14:creationId xmlns:p14="http://schemas.microsoft.com/office/powerpoint/2010/main" val="3756203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7F3A4-D70B-6190-7E90-203FCBEC2B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2CB9D3-E2FE-7D26-64C9-28AC936FF934}"/>
              </a:ext>
            </a:extLst>
          </p:cNvPr>
          <p:cNvSpPr>
            <a:spLocks noGrp="1"/>
          </p:cNvSpPr>
          <p:nvPr>
            <p:ph type="title"/>
          </p:nvPr>
        </p:nvSpPr>
        <p:spPr>
          <a:xfrm>
            <a:off x="1207238" y="740664"/>
            <a:ext cx="4352081" cy="429768"/>
          </a:xfrm>
        </p:spPr>
        <p:txBody>
          <a:bodyPr/>
          <a:lstStyle/>
          <a:p>
            <a:r>
              <a:rPr lang="en-US" dirty="0"/>
              <a:t>Project Objectives</a:t>
            </a:r>
          </a:p>
        </p:txBody>
      </p:sp>
      <p:pic>
        <p:nvPicPr>
          <p:cNvPr id="7" name="Picture Placeholder 4" descr="A close-up of a field">
            <a:extLst>
              <a:ext uri="{FF2B5EF4-FFF2-40B4-BE49-F238E27FC236}">
                <a16:creationId xmlns:a16="http://schemas.microsoft.com/office/drawing/2014/main" id="{255EA6AC-61EE-AA50-7E13-D5847CF74E30}"/>
              </a:ext>
            </a:extLst>
          </p:cNvPr>
          <p:cNvPicPr>
            <a:picLocks noGrp="1" noChangeAspect="1"/>
          </p:cNvPicPr>
          <p:nvPr>
            <p:ph type="pic" sz="quarter" idx="15"/>
          </p:nvPr>
        </p:nvPicPr>
        <p:blipFill>
          <a:blip r:embed="rId2"/>
          <a:srcRect l="234" r="234"/>
          <a:stretch/>
        </p:blipFill>
        <p:spPr>
          <a:xfrm>
            <a:off x="6789480" y="0"/>
            <a:ext cx="5394960" cy="6858000"/>
          </a:xfrm>
        </p:spPr>
      </p:pic>
      <p:sp>
        <p:nvSpPr>
          <p:cNvPr id="5" name="Slide Number Placeholder 4">
            <a:extLst>
              <a:ext uri="{FF2B5EF4-FFF2-40B4-BE49-F238E27FC236}">
                <a16:creationId xmlns:a16="http://schemas.microsoft.com/office/drawing/2014/main" id="{6FF15290-2D15-A9F5-95B2-CBBF8B034CB7}"/>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6</a:t>
            </a:fld>
            <a:endParaRPr lang="en-US" dirty="0"/>
          </a:p>
        </p:txBody>
      </p:sp>
      <p:sp>
        <p:nvSpPr>
          <p:cNvPr id="3" name="TextBox 2">
            <a:extLst>
              <a:ext uri="{FF2B5EF4-FFF2-40B4-BE49-F238E27FC236}">
                <a16:creationId xmlns:a16="http://schemas.microsoft.com/office/drawing/2014/main" id="{EAE2519B-2801-0DD4-3F2B-7365D5061168}"/>
              </a:ext>
            </a:extLst>
          </p:cNvPr>
          <p:cNvSpPr txBox="1"/>
          <p:nvPr/>
        </p:nvSpPr>
        <p:spPr>
          <a:xfrm>
            <a:off x="475488" y="1494044"/>
            <a:ext cx="5815583" cy="41952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determine if there is a correlation between the rate of crime and unemployment. </a:t>
            </a:r>
          </a:p>
          <a:p>
            <a:pPr marL="285750" indent="-285750">
              <a:lnSpc>
                <a:spcPct val="150000"/>
              </a:lnSpc>
              <a:buFont typeface="Arial" panose="020B0604020202020204" pitchFamily="34" charset="0"/>
              <a:buChar char="•"/>
            </a:pPr>
            <a:r>
              <a:rPr lang="en-US" sz="2000" dirty="0"/>
              <a:t>seeks to see if there is an observable correlation that be seen either graphically or seen in a mathematical supported way. </a:t>
            </a:r>
          </a:p>
          <a:p>
            <a:pPr marL="285750" indent="-285750">
              <a:lnSpc>
                <a:spcPct val="150000"/>
              </a:lnSpc>
              <a:buFont typeface="Arial" panose="020B0604020202020204" pitchFamily="34" charset="0"/>
              <a:buChar char="•"/>
            </a:pPr>
            <a:r>
              <a:rPr lang="en-US" sz="2000" dirty="0"/>
              <a:t>a discussion of the findings. The data topic that will be covered in this project will be the temporal-spatial changes of unemployment rate in the contiguous USA</a:t>
            </a:r>
          </a:p>
        </p:txBody>
      </p:sp>
    </p:spTree>
    <p:extLst>
      <p:ext uri="{BB962C8B-B14F-4D97-AF65-F5344CB8AC3E}">
        <p14:creationId xmlns:p14="http://schemas.microsoft.com/office/powerpoint/2010/main" val="4247720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7A8DC-5F0B-1057-DEB0-A2E0A018AFC1}"/>
            </a:ext>
          </a:extLst>
        </p:cNvPr>
        <p:cNvGrpSpPr/>
        <p:nvPr/>
      </p:nvGrpSpPr>
      <p:grpSpPr>
        <a:xfrm>
          <a:off x="0" y="0"/>
          <a:ext cx="0" cy="0"/>
          <a:chOff x="0" y="0"/>
          <a:chExt cx="0" cy="0"/>
        </a:xfrm>
      </p:grpSpPr>
      <p:pic>
        <p:nvPicPr>
          <p:cNvPr id="5" name="Picture Placeholder 4" descr="A field of wheat with tracks in it">
            <a:extLst>
              <a:ext uri="{FF2B5EF4-FFF2-40B4-BE49-F238E27FC236}">
                <a16:creationId xmlns:a16="http://schemas.microsoft.com/office/drawing/2014/main" id="{5CE77177-84CF-8B37-7E0E-A23533C2944B}"/>
              </a:ext>
            </a:extLst>
          </p:cNvPr>
          <p:cNvPicPr>
            <a:picLocks noGrp="1" noChangeAspect="1"/>
          </p:cNvPicPr>
          <p:nvPr>
            <p:ph type="pic" sz="quarter" idx="10"/>
          </p:nvPr>
        </p:nvPicPr>
        <p:blipFill>
          <a:blip r:embed="rId2">
            <a:alphaModFix amt="50000"/>
          </a:blip>
          <a:srcRect/>
          <a:stretch/>
        </p:blipFill>
        <p:spPr>
          <a:xfrm>
            <a:off x="0" y="-2"/>
            <a:ext cx="12192000" cy="6858000"/>
          </a:xfrm>
        </p:spPr>
      </p:pic>
      <p:sp>
        <p:nvSpPr>
          <p:cNvPr id="3" name="Title 2">
            <a:extLst>
              <a:ext uri="{FF2B5EF4-FFF2-40B4-BE49-F238E27FC236}">
                <a16:creationId xmlns:a16="http://schemas.microsoft.com/office/drawing/2014/main" id="{2DE263B0-F785-FA29-D3AF-466196A9380C}"/>
              </a:ext>
            </a:extLst>
          </p:cNvPr>
          <p:cNvSpPr>
            <a:spLocks noGrp="1"/>
          </p:cNvSpPr>
          <p:nvPr>
            <p:ph type="title"/>
          </p:nvPr>
        </p:nvSpPr>
        <p:spPr>
          <a:xfrm>
            <a:off x="950976" y="2335192"/>
            <a:ext cx="10041115" cy="1450424"/>
          </a:xfrm>
        </p:spPr>
        <p:txBody>
          <a:bodyPr/>
          <a:lstStyle/>
          <a:p>
            <a:r>
              <a:rPr lang="en-US" dirty="0"/>
              <a:t>3. Data Processing and Objectives</a:t>
            </a:r>
          </a:p>
        </p:txBody>
      </p:sp>
    </p:spTree>
    <p:extLst>
      <p:ext uri="{BB962C8B-B14F-4D97-AF65-F5344CB8AC3E}">
        <p14:creationId xmlns:p14="http://schemas.microsoft.com/office/powerpoint/2010/main" val="2554731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D4B21-0EE6-F90E-21F9-DDC7F6E949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FEABE1-8FCA-2801-E36F-4072263EB3D9}"/>
              </a:ext>
            </a:extLst>
          </p:cNvPr>
          <p:cNvSpPr>
            <a:spLocks noGrp="1"/>
          </p:cNvSpPr>
          <p:nvPr>
            <p:ph type="title"/>
          </p:nvPr>
        </p:nvSpPr>
        <p:spPr>
          <a:xfrm>
            <a:off x="859537" y="128016"/>
            <a:ext cx="4352081" cy="649224"/>
          </a:xfrm>
        </p:spPr>
        <p:txBody>
          <a:bodyPr/>
          <a:lstStyle/>
          <a:p>
            <a:r>
              <a:rPr lang="en-US" dirty="0"/>
              <a:t>Data Processing and Objectives</a:t>
            </a:r>
          </a:p>
        </p:txBody>
      </p:sp>
      <p:pic>
        <p:nvPicPr>
          <p:cNvPr id="7" name="Picture Placeholder 4" descr="A close-up of a field">
            <a:extLst>
              <a:ext uri="{FF2B5EF4-FFF2-40B4-BE49-F238E27FC236}">
                <a16:creationId xmlns:a16="http://schemas.microsoft.com/office/drawing/2014/main" id="{57FC0F91-6B13-E0BF-C0B5-BC3D3632BC42}"/>
              </a:ext>
            </a:extLst>
          </p:cNvPr>
          <p:cNvPicPr>
            <a:picLocks noGrp="1" noChangeAspect="1"/>
          </p:cNvPicPr>
          <p:nvPr>
            <p:ph type="pic" sz="quarter" idx="15"/>
          </p:nvPr>
        </p:nvPicPr>
        <p:blipFill>
          <a:blip r:embed="rId2"/>
          <a:srcRect l="234" r="234"/>
          <a:stretch/>
        </p:blipFill>
        <p:spPr>
          <a:xfrm>
            <a:off x="7680960" y="0"/>
            <a:ext cx="4503480" cy="6858000"/>
          </a:xfrm>
        </p:spPr>
      </p:pic>
      <p:sp>
        <p:nvSpPr>
          <p:cNvPr id="5" name="Slide Number Placeholder 4">
            <a:extLst>
              <a:ext uri="{FF2B5EF4-FFF2-40B4-BE49-F238E27FC236}">
                <a16:creationId xmlns:a16="http://schemas.microsoft.com/office/drawing/2014/main" id="{B5D78201-3BAE-1D62-BFCB-60E5CED2777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8</a:t>
            </a:fld>
            <a:endParaRPr lang="en-US" dirty="0"/>
          </a:p>
        </p:txBody>
      </p:sp>
      <p:sp>
        <p:nvSpPr>
          <p:cNvPr id="3" name="TextBox 2">
            <a:extLst>
              <a:ext uri="{FF2B5EF4-FFF2-40B4-BE49-F238E27FC236}">
                <a16:creationId xmlns:a16="http://schemas.microsoft.com/office/drawing/2014/main" id="{EB2D117F-A0B6-C4E9-F457-9723F779CDDB}"/>
              </a:ext>
            </a:extLst>
          </p:cNvPr>
          <p:cNvSpPr txBox="1"/>
          <p:nvPr/>
        </p:nvSpPr>
        <p:spPr>
          <a:xfrm>
            <a:off x="301752" y="886968"/>
            <a:ext cx="6830568" cy="5446940"/>
          </a:xfrm>
          <a:prstGeom prst="rect">
            <a:avLst/>
          </a:prstGeom>
          <a:noFill/>
        </p:spPr>
        <p:txBody>
          <a:bodyPr wrap="square" rtlCol="0">
            <a:spAutoFit/>
          </a:bodyPr>
          <a:lstStyle/>
          <a:p>
            <a:pPr>
              <a:lnSpc>
                <a:spcPct val="150000"/>
              </a:lnSpc>
            </a:pPr>
            <a:r>
              <a:rPr lang="en-US" sz="2000" dirty="0"/>
              <a:t>Steps that followed to prepare the data for analysis:</a:t>
            </a:r>
          </a:p>
          <a:p>
            <a:pPr marL="285750" indent="-285750">
              <a:lnSpc>
                <a:spcPct val="150000"/>
              </a:lnSpc>
              <a:buFont typeface="Arial" panose="020B0604020202020204" pitchFamily="34" charset="0"/>
              <a:buChar char="•"/>
            </a:pPr>
            <a:r>
              <a:rPr lang="en-US" sz="2000" dirty="0"/>
              <a:t>Read the data from the CSV files into individual data frames. </a:t>
            </a:r>
            <a:r>
              <a:rPr lang="en-US" sz="2000" b="1" dirty="0"/>
              <a:t>Section: 3.0.1 </a:t>
            </a:r>
            <a:r>
              <a:rPr lang="en-US" sz="2000" dirty="0"/>
              <a:t>.</a:t>
            </a:r>
          </a:p>
          <a:p>
            <a:pPr marL="285750" indent="-285750">
              <a:lnSpc>
                <a:spcPct val="150000"/>
              </a:lnSpc>
              <a:buFont typeface="Arial" panose="020B0604020202020204" pitchFamily="34" charset="0"/>
              <a:buChar char="•"/>
            </a:pPr>
            <a:r>
              <a:rPr lang="en-US" sz="2000" dirty="0"/>
              <a:t>Remove the parts of the United States that are not contiguous. </a:t>
            </a:r>
            <a:r>
              <a:rPr lang="en-US" sz="2000" b="1" dirty="0"/>
              <a:t>Section: 3.0.2 </a:t>
            </a:r>
            <a:r>
              <a:rPr lang="en-US" sz="2000" dirty="0"/>
              <a:t>.</a:t>
            </a:r>
          </a:p>
          <a:p>
            <a:pPr marL="285750" indent="-285750">
              <a:lnSpc>
                <a:spcPct val="150000"/>
              </a:lnSpc>
              <a:buFont typeface="Arial" panose="020B0604020202020204" pitchFamily="34" charset="0"/>
              <a:buChar char="•"/>
            </a:pPr>
            <a:r>
              <a:rPr lang="en-US" sz="2000" dirty="0"/>
              <a:t>Process the unemployment rate data. Section: </a:t>
            </a:r>
            <a:r>
              <a:rPr lang="en-US" sz="2000" b="1" dirty="0"/>
              <a:t>3.0.3</a:t>
            </a:r>
          </a:p>
          <a:p>
            <a:pPr marL="285750" indent="-285750">
              <a:lnSpc>
                <a:spcPct val="150000"/>
              </a:lnSpc>
              <a:buFont typeface="Arial" panose="020B0604020202020204" pitchFamily="34" charset="0"/>
              <a:buChar char="•"/>
            </a:pPr>
            <a:r>
              <a:rPr lang="en-US" sz="2000" dirty="0"/>
              <a:t>Process the crime rate data. </a:t>
            </a:r>
            <a:r>
              <a:rPr lang="en-US" sz="2000" b="1" dirty="0"/>
              <a:t>Section: 3.0.4</a:t>
            </a:r>
          </a:p>
          <a:p>
            <a:pPr marL="285750" indent="-285750">
              <a:lnSpc>
                <a:spcPct val="150000"/>
              </a:lnSpc>
              <a:buFont typeface="Arial" panose="020B0604020202020204" pitchFamily="34" charset="0"/>
              <a:buChar char="•"/>
            </a:pPr>
            <a:r>
              <a:rPr lang="en-US" sz="2000" dirty="0"/>
              <a:t>Join relational tables. </a:t>
            </a:r>
            <a:r>
              <a:rPr lang="en-US" sz="2000" b="1" dirty="0"/>
              <a:t>Section: 3.0.6</a:t>
            </a:r>
          </a:p>
          <a:p>
            <a:pPr marL="285750" indent="-285750">
              <a:lnSpc>
                <a:spcPct val="150000"/>
              </a:lnSpc>
              <a:buFont typeface="Arial" panose="020B0604020202020204" pitchFamily="34" charset="0"/>
              <a:buChar char="•"/>
            </a:pPr>
            <a:r>
              <a:rPr lang="en-US" sz="2000" dirty="0"/>
              <a:t>Save the final combined and cleaned data. </a:t>
            </a:r>
            <a:r>
              <a:rPr lang="en-US" sz="2000" b="1" dirty="0"/>
              <a:t>Section: 3.0.7</a:t>
            </a:r>
          </a:p>
          <a:p>
            <a:pPr>
              <a:lnSpc>
                <a:spcPct val="150000"/>
              </a:lnSpc>
            </a:pPr>
            <a:endParaRPr lang="en-US" sz="1200" b="1" dirty="0"/>
          </a:p>
          <a:p>
            <a:pPr>
              <a:lnSpc>
                <a:spcPct val="150000"/>
              </a:lnSpc>
            </a:pPr>
            <a:r>
              <a:rPr lang="en-US" sz="1200" b="1" dirty="0"/>
              <a:t>Note</a:t>
            </a:r>
            <a:r>
              <a:rPr lang="en-US" sz="1200" dirty="0"/>
              <a:t>: The sections at the end of the bullet refer to the section of the RMD file that accompanies this PowerPoint presentation.</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1606972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CF019-FF24-5DD6-3043-9654E627D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9936D-0B0A-D162-972E-4B2F3BA9D82C}"/>
              </a:ext>
            </a:extLst>
          </p:cNvPr>
          <p:cNvSpPr>
            <a:spLocks noGrp="1"/>
          </p:cNvSpPr>
          <p:nvPr>
            <p:ph type="title"/>
          </p:nvPr>
        </p:nvSpPr>
        <p:spPr>
          <a:xfrm>
            <a:off x="859537" y="128016"/>
            <a:ext cx="4352081" cy="649224"/>
          </a:xfrm>
        </p:spPr>
        <p:txBody>
          <a:bodyPr/>
          <a:lstStyle/>
          <a:p>
            <a:r>
              <a:rPr lang="en-US"/>
              <a:t>Data Processing and Objectives</a:t>
            </a:r>
            <a:endParaRPr lang="en-US" dirty="0"/>
          </a:p>
        </p:txBody>
      </p:sp>
      <p:pic>
        <p:nvPicPr>
          <p:cNvPr id="7" name="Picture Placeholder 4" descr="A close-up of a field">
            <a:extLst>
              <a:ext uri="{FF2B5EF4-FFF2-40B4-BE49-F238E27FC236}">
                <a16:creationId xmlns:a16="http://schemas.microsoft.com/office/drawing/2014/main" id="{FC5C6659-4504-3A87-2800-A69D4F5E8AF9}"/>
              </a:ext>
            </a:extLst>
          </p:cNvPr>
          <p:cNvPicPr>
            <a:picLocks noGrp="1" noChangeAspect="1"/>
          </p:cNvPicPr>
          <p:nvPr>
            <p:ph type="pic" sz="quarter" idx="15"/>
          </p:nvPr>
        </p:nvPicPr>
        <p:blipFill>
          <a:blip r:embed="rId2"/>
          <a:srcRect l="234" r="234"/>
          <a:stretch/>
        </p:blipFill>
        <p:spPr>
          <a:xfrm>
            <a:off x="7680960" y="0"/>
            <a:ext cx="4503480" cy="6858000"/>
          </a:xfrm>
        </p:spPr>
      </p:pic>
      <p:sp>
        <p:nvSpPr>
          <p:cNvPr id="5" name="Slide Number Placeholder 4">
            <a:extLst>
              <a:ext uri="{FF2B5EF4-FFF2-40B4-BE49-F238E27FC236}">
                <a16:creationId xmlns:a16="http://schemas.microsoft.com/office/drawing/2014/main" id="{B7E8E0A1-B573-51C8-D732-2D327F0D44A7}"/>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9</a:t>
            </a:fld>
            <a:endParaRPr lang="en-US" dirty="0"/>
          </a:p>
        </p:txBody>
      </p:sp>
      <p:sp>
        <p:nvSpPr>
          <p:cNvPr id="3" name="TextBox 2">
            <a:extLst>
              <a:ext uri="{FF2B5EF4-FFF2-40B4-BE49-F238E27FC236}">
                <a16:creationId xmlns:a16="http://schemas.microsoft.com/office/drawing/2014/main" id="{29110BA2-868F-3519-9BE1-699174ED5113}"/>
              </a:ext>
            </a:extLst>
          </p:cNvPr>
          <p:cNvSpPr txBox="1"/>
          <p:nvPr/>
        </p:nvSpPr>
        <p:spPr>
          <a:xfrm>
            <a:off x="301752" y="886968"/>
            <a:ext cx="6099047" cy="3230949"/>
          </a:xfrm>
          <a:prstGeom prst="rect">
            <a:avLst/>
          </a:prstGeom>
          <a:noFill/>
        </p:spPr>
        <p:txBody>
          <a:bodyPr wrap="square" rtlCol="0">
            <a:spAutoFit/>
          </a:bodyPr>
          <a:lstStyle/>
          <a:p>
            <a:pPr>
              <a:lnSpc>
                <a:spcPct val="150000"/>
              </a:lnSpc>
            </a:pPr>
            <a:r>
              <a:rPr lang="en-US" sz="2000" dirty="0"/>
              <a:t>Read the data from the CSV files into individual data frames. </a:t>
            </a:r>
            <a:r>
              <a:rPr lang="en-US" sz="2000" b="1" dirty="0"/>
              <a:t>Section: 3.0.1 </a:t>
            </a:r>
            <a:r>
              <a:rPr lang="en-US" sz="2000" dirty="0"/>
              <a:t>:</a:t>
            </a:r>
          </a:p>
          <a:p>
            <a:pPr>
              <a:lnSpc>
                <a:spcPct val="150000"/>
              </a:lnSpc>
            </a:pPr>
            <a:r>
              <a:rPr lang="en-US" sz="2000" dirty="0"/>
              <a:t>The </a:t>
            </a:r>
            <a:r>
              <a:rPr lang="en-US" sz="2000" b="1" dirty="0"/>
              <a:t>unemployment_county.csv </a:t>
            </a:r>
            <a:r>
              <a:rPr lang="en-US" sz="2000" dirty="0"/>
              <a:t>had the following layout:</a:t>
            </a:r>
          </a:p>
          <a:p>
            <a:pPr>
              <a:lnSpc>
                <a:spcPct val="150000"/>
              </a:lnSpc>
            </a:pPr>
            <a:endParaRPr lang="en-US" sz="2000" dirty="0"/>
          </a:p>
          <a:p>
            <a:pPr marL="285750" indent="-285750">
              <a:lnSpc>
                <a:spcPct val="150000"/>
              </a:lnSpc>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26CC6907-6D1C-A538-6586-885F80BCC13E}"/>
              </a:ext>
            </a:extLst>
          </p:cNvPr>
          <p:cNvPicPr>
            <a:picLocks noChangeAspect="1"/>
          </p:cNvPicPr>
          <p:nvPr/>
        </p:nvPicPr>
        <p:blipFill>
          <a:blip r:embed="rId3"/>
          <a:stretch>
            <a:fillRect/>
          </a:stretch>
        </p:blipFill>
        <p:spPr>
          <a:xfrm>
            <a:off x="399016" y="2730937"/>
            <a:ext cx="6367544" cy="2470645"/>
          </a:xfrm>
          <a:prstGeom prst="rect">
            <a:avLst/>
          </a:prstGeom>
        </p:spPr>
      </p:pic>
      <p:sp>
        <p:nvSpPr>
          <p:cNvPr id="8" name="TextBox 7">
            <a:extLst>
              <a:ext uri="{FF2B5EF4-FFF2-40B4-BE49-F238E27FC236}">
                <a16:creationId xmlns:a16="http://schemas.microsoft.com/office/drawing/2014/main" id="{3E442D9E-8D67-1FA6-B25B-A5F2F869DCF1}"/>
              </a:ext>
            </a:extLst>
          </p:cNvPr>
          <p:cNvSpPr txBox="1"/>
          <p:nvPr/>
        </p:nvSpPr>
        <p:spPr>
          <a:xfrm>
            <a:off x="582167" y="5295477"/>
            <a:ext cx="5538216" cy="369332"/>
          </a:xfrm>
          <a:prstGeom prst="rect">
            <a:avLst/>
          </a:prstGeom>
          <a:noFill/>
        </p:spPr>
        <p:txBody>
          <a:bodyPr wrap="square" rtlCol="0">
            <a:spAutoFit/>
          </a:bodyPr>
          <a:lstStyle/>
          <a:p>
            <a:pPr algn="ctr"/>
            <a:r>
              <a:rPr lang="en-US" dirty="0"/>
              <a:t>Table 3.2: Unemployment Rate</a:t>
            </a:r>
          </a:p>
        </p:txBody>
      </p:sp>
    </p:spTree>
    <p:extLst>
      <p:ext uri="{BB962C8B-B14F-4D97-AF65-F5344CB8AC3E}">
        <p14:creationId xmlns:p14="http://schemas.microsoft.com/office/powerpoint/2010/main" val="1912322570"/>
      </p:ext>
    </p:extLst>
  </p:cSld>
  <p:clrMapOvr>
    <a:masterClrMapping/>
  </p:clrMapOvr>
</p:sld>
</file>

<file path=ppt/theme/theme1.xml><?xml version="1.0" encoding="utf-8"?>
<a:theme xmlns:a="http://schemas.openxmlformats.org/drawingml/2006/main" name="Custom">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175_Win32_SL_V6" id="{2596AF0E-92BF-4F5A-A2A1-B1C9D33CD0CE}" vid="{0709752F-9199-467A-B305-5274ECB683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19A644-6410-4EC7-894C-877E70305DF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E9424615-5FE5-4F43-AE24-3BC9A0532687}">
  <ds:schemaRefs>
    <ds:schemaRef ds:uri="http://schemas.microsoft.com/sharepoint/v3/contenttype/forms"/>
  </ds:schemaRefs>
</ds:datastoreItem>
</file>

<file path=customXml/itemProps3.xml><?xml version="1.0" encoding="utf-8"?>
<ds:datastoreItem xmlns:ds="http://schemas.openxmlformats.org/officeDocument/2006/customXml" ds:itemID="{15AD180A-D253-4F84-BD24-8EE736E655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{7B0E4500-7FE0-49B7-873F-CCAD900C3FEB}tf16411175_win32</Template>
  <TotalTime>165</TotalTime>
  <Words>2465</Words>
  <Application>Microsoft Office PowerPoint</Application>
  <PresentationFormat>Widescreen</PresentationFormat>
  <Paragraphs>147</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Tenorite </vt:lpstr>
      <vt:lpstr>Tenorite Bold</vt:lpstr>
      <vt:lpstr>Tenorite Display</vt:lpstr>
      <vt:lpstr>Custom</vt:lpstr>
      <vt:lpstr>Temporal-spatial changes of the unemployment rate in the contiguous USA By  Matthew Heino</vt:lpstr>
      <vt:lpstr>Sections Covered</vt:lpstr>
      <vt:lpstr>1. The Data</vt:lpstr>
      <vt:lpstr>The Data</vt:lpstr>
      <vt:lpstr>2. Project Objectives</vt:lpstr>
      <vt:lpstr>Project Objectives</vt:lpstr>
      <vt:lpstr>3. Data Processing and Objectives</vt:lpstr>
      <vt:lpstr>Data Processing and Objectives</vt:lpstr>
      <vt:lpstr>Data Processing and Objectives</vt:lpstr>
      <vt:lpstr>Data Processing and Objectives</vt:lpstr>
      <vt:lpstr>Data Processing and Objectives</vt:lpstr>
      <vt:lpstr>Data Processing</vt:lpstr>
      <vt:lpstr>Processing The Data</vt:lpstr>
      <vt:lpstr>Processing The Data</vt:lpstr>
      <vt:lpstr>EDA analysis (Unemployment)</vt:lpstr>
      <vt:lpstr>EDA analysis </vt:lpstr>
      <vt:lpstr>EDA analysis</vt:lpstr>
      <vt:lpstr>EDA analysis</vt:lpstr>
      <vt:lpstr>EDA analysis (Crime Rate)</vt:lpstr>
      <vt:lpstr>EDA analysis </vt:lpstr>
      <vt:lpstr>EDA analysis </vt:lpstr>
      <vt:lpstr>Data analytics method</vt:lpstr>
      <vt:lpstr>Data analytics method</vt:lpstr>
      <vt:lpstr>Spatial Analysis</vt:lpstr>
      <vt:lpstr>Data analytics method</vt:lpstr>
      <vt:lpstr>Data analytics method</vt:lpstr>
      <vt:lpstr>Discussion and Conclusion</vt:lpstr>
      <vt:lpstr>Discussion and Conclusion</vt:lpstr>
      <vt:lpstr>PowerPoint Presentation</vt:lpstr>
      <vt:lpstr>PowerPoint Presentation</vt:lpstr>
      <vt:lpstr>PowerPoint Presentation</vt:lpstr>
      <vt:lpstr>PowerPoint Presentation</vt:lpstr>
      <vt:lpstr>PowerPoint Presentation</vt:lpstr>
      <vt:lpstr>PowerPoint Presentation</vt:lpstr>
      <vt:lpstr>5. References</vt:lpstr>
      <vt:lpstr>Processing The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Heino, Matthew</dc:creator>
  <cp:lastModifiedBy>Heino, Matthew</cp:lastModifiedBy>
  <cp:revision>83</cp:revision>
  <dcterms:created xsi:type="dcterms:W3CDTF">2025-03-19T19:36:08Z</dcterms:created>
  <dcterms:modified xsi:type="dcterms:W3CDTF">2025-03-20T05:05:43Z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